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67" r:id="rId4"/>
    <p:sldId id="264" r:id="rId5"/>
    <p:sldId id="278" r:id="rId6"/>
    <p:sldId id="268" r:id="rId7"/>
    <p:sldId id="269" r:id="rId8"/>
    <p:sldId id="270" r:id="rId9"/>
    <p:sldId id="277" r:id="rId10"/>
    <p:sldId id="273" r:id="rId11"/>
    <p:sldId id="258" r:id="rId12"/>
    <p:sldId id="279" r:id="rId13"/>
    <p:sldId id="276" r:id="rId14"/>
    <p:sldId id="271" r:id="rId15"/>
  </p:sldIdLst>
  <p:sldSz cx="9144000" cy="5143500" type="screen16x9"/>
  <p:notesSz cx="6858000" cy="9144000"/>
  <p:embeddedFontLst>
    <p:embeddedFont>
      <p:font typeface="Muli" pitchFamily="2" charset="77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oriIIKnHBMga/U5P7SCstYygX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7E5042-B2D1-41FA-B2F8-9E3888B4937E}">
  <a:tblStyle styleId="{637E5042-B2D1-41FA-B2F8-9E3888B4937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1E8"/>
          </a:solidFill>
        </a:fill>
      </a:tcStyle>
    </a:wholeTbl>
    <a:band1H>
      <a:tcTxStyle/>
      <a:tcStyle>
        <a:tcBdr/>
        <a:fill>
          <a:solidFill>
            <a:srgbClr val="FFE2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FE2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9"/>
    <p:restoredTop sz="94694"/>
  </p:normalViewPr>
  <p:slideViewPr>
    <p:cSldViewPr snapToGrid="0">
      <p:cViewPr varScale="1">
        <p:scale>
          <a:sx n="120" d="100"/>
          <a:sy n="120" d="100"/>
        </p:scale>
        <p:origin x="184" y="8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1:29.4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0 493 24575,'89'-5'0,"0"0"0,0 0 0,16 2 0,-17-3 0,-29-14 0,-45 10 0,-7 3 0,3-4 0,2 3 0,6-6 0,-5 5 0,1-1 0,-7 3 0,3 3 0,-2-2 0,14 1 0,1-3 0,6 0 0,6-5 0,9 2 0,-4-7 0,28 1 0,-14-3 0,5 3 0,2-3 0,-15 9 0,10-8 0,-6 8 0,-6-3 0,-7 4 0,-6 1 0,-10 1 0,-1 3 0,-9 2 0,0 3 0,-4 0 0,0 0 0,-9 3 0,1 1 0,-17 3 0,5 0 0,-7 1 0,5 0 0,3-4 0,-3 0 0,7-4 0,-3 0 0,5 0 0,-1 0 0,0 0 0,-8 0 0,2 0 0,-7 0 0,9 0 0,-4 0 0,7 0 0,-3 0 0,7-3 0,1-1 0,-3 1 0,-2 0 0,-6 3 0,-6 0 0,-1 0 0,-5 0 0,5-4 0,1 3 0,5-2 0,3 3 0,1 0 0,4 0 0,3-3 0,4 2 0,4-4 0,-3 4 0,-6-2 0,-2 3 0,-4 0 0,4 0 0,3-3 0,1-1 0,6 0 0,0 1 0,4 3 0,-9-3 0,-8-1 0,-10 0 0,-16-4 0,3 3 0,-10-5 0,11 1 0,6 4 0,6-2 0,4 6 0,8-6 0,4 6 0,8-2 0,2 3 0,5 0 0,1 0 0,7 0 0,2 0 0,5 0 0,-5 0 0,-2 0 0,-3-3 0,-5 2 0,0-5 0,-13 5 0,-3-2 0,-10 3 0,0 0 0,3 0 0,1 0 0,8-3 0,-1-1 0,11-3 0,5 3 0,9 1 0,4 3 0,5 0 0,-7 0 0,6 0 0,-12 0 0,-1 0 0,-6 0 0,-3 0 0,0 0 0,-6 0 0,-5 0 0,-3 0 0,6 0 0,6 0 0,13 0 0,-1 0 0,3 0 0,-5 0 0,-3 0 0,-1 0 0,-10 0 0,-10 0 0,-8 0 0,-9 0 0,5 4 0,1-3 0,9 2 0,9-3 0,11 0 0,11-4 0,1 0 0,-5-4 0,-5 4 0,-4-3 0,0 7 0,-9-3 0,-4 3 0,-4 0 0,-5 0 0,7 0 0,9 0 0,10 0 0,12 0 0,-2 0 0,-2-4 0,-3 3 0,-5-2 0,0 3 0,-4 0 0,-9 0 0,-8 0 0,-10 0 0,-10 4 0,3 1 0,-4 7 0,14-3 0,2 2 0,8-7 0,12-1 0,5-10 0,13 1 0,-2-6 0,-5 4 0,-1 0 0,-8 4 0,4 1 0,-10 6 0,-10-3 0,-18 8 0,-1-4 0,-20 11 0,9-1 0,-11 2 0,6 2 0,2-7 0,10 2 0,1-5 0,10-3 0,5-1 0,8-7 0,5-1 0,14-7 0,4 2 0,10-7 0,5 2 0,-3 1 0,3 0 0,-5 1 0,-4 6 0,-5-5 0,-5 11 0,-4-3 0,0 3 0,-9 0 0,1 0 0,-9 0 0,-1 3 0,3 1 0,3 0 0,19-1 0,4-7 0,18 3 0,-5-7 0,6 7 0,-5-3 0,-2 4 0,-9 0 0,-1 0 0,-8 0 0,-2 0 0,-6 6 0,-1 7 0,-7 18 0,-15 3 0,-3 11 0,-13-1 0,5-3 0,6-3 0,2-11 0,9-7 0,2-8 0,7-2 0,4-6 0,7-4 0,14-9 0,2-4 0,3-1 0,-7 2 0,-7 8 0,-1 0 0,-4 4 0,0 0 0,-9 0 0,-8 4 0,-15 1 0,-2 4 0,-3 0 0,9-1 0,5-4 0,5 0 0,10-10 0,9 1 0,16-15 0,3 5 0,5-4 0,-7 7 0,-4 3 0,-5 2 0,-5 2 0,-4 2 0,-16 3 0,-13 5 0,-24 5 0,-6 1 0,-4 9 0,6-9 0,6 3 0,11-5 0,8-4 0,16-5 0,6-17 0,22-3 0,7-13 0,14-2 0,-1 9 0,-11 0 0,-3 12 0,-9 3 0,-5 7 0,0 0 0,-7 7 0,-4 1 0,-4 2 0,-3 1 0,6-6 0,10-6 0,0-6 0,10-2 0,-11 2 0,2 7 0,-3 1 0,-6 3 0,-5 3 0,0 0 0,-2-2 0,0 2 0,-7-6 0,-2 6 0,-9 2 0,3 3 0,0-3 0,4-1 0,7-4 0,6-3 0,0-5 0,8 0 0,-1-2 0,4 2 0,0 2 0,-6 2 0,-6 4 0,-2 1 0,-4 6 0,0-7 0,3 3 0,-6-3 0,6 0 0,-3 0 0,0 0 0,6-2 0,1-2 0,12-3 0,3 3 0,1-3 0,-1 6 0,-4-2 0,-9 6 0,0 1 0,-11-1 0,5 4 0,0-4 0,17 1 0,16-5 0,9-5 0,15-8 0,-5 3 0,0-3 0,-7 9 0,-11-3 0,-6 7 0,-5-2 0,-3 3 0,-7 2 0,-10 3 0,-6 2 0,-5 0 0,1 1 0,3-4 0,1 0 0,10-7 0,2-1 0,5 0 0,1 1 0,-6 3 0,-5 4 0,-8 0 0,1 3 0,0 1 0,0-1 0,6 0 0,-5-3 0,9-4 0,5-4 0,5-6 0,6 1 0,0-2 0,-3 7 0,-1 0 0,-4 4 0,0 0 0,-6 3 0,-2 1 0,-10 3 0,3 0 0,-2 0 0,3 0 0,5-3 0,16-5 0,4-4 0,18-8 0,-9 3 0,3-3 0,-9 8 0,-1 2 0,-9 3 0,0 0 0,-10 0 0,-21 0 0,-10 0 0,-27 9 0,12-2 0,-17 13 0,10-9 0,-6 4 0,8-5 0,12-1 0,12-4 0,10-1 0,17-4 0,14 0 0,10 0 0,1 0 0,-7 0 0,-3 0 0,-4 0 0,-2 0 0,-3-3 0,-3-1 0,-1-3 0,-3-4 0,0 3 0,-3-7 0,-10 7 0,0-4 0,-11 4 0,7 3 0,1-1 0,5 5 0,7 6 0,14 15 0,1 5 0,22 9 0,-8-2 0,8-7 0,-10 6 0,-3-17 0,-7 5 0,-2-11 0,-4-1 0,-3-6 0,-1-13 0,-11-5 0,-1-9 0,-8 5 0,4-3 0,2 11 0,4-2 0,3 14 0,12 2 0,2 10 0,9-3 0,-3 7 0,-1-6 0,1 2 0,-5-4 0,0-3 0,-4 2 0,-3-2 0,6 3 0,-2 4 0,8-3 0,-1 7 0,1-7 0,-5 3 0,0-4 0,-4 0 0,0-3 0,0-1 0,-1-3 0,-2 3 0,2 1 0,-2 3 0,3 0 0,0-3 0,0 2 0,0-5 0,-1 2 0,-2-6 0,-1-4 0,-3-5 0,-3-3 0,-2-1 0,-2 4 0,-1 1 0,7 8 0,2-1 0,2 2 0,0-2 0,-3-3 0,-3 0 0,2 6 0,1 5 0,5 7 0,6 1 0,-3-1 0,3-4 0,-1 1 0,-2-1 0,3-3 0,-7-7 0,-1-10 0,-10 1 0,2-7 0,-10 7 0,7 1 0,0 0 0,2 4 0,5 0 0,1 3 0,7 4 0,5 4 0,3 4 0,-3-1 0,2-2 0,-6-2 0,3-3 0,-16-6 0,-1-3 0,-16-6 0,5 0 0,1 2 0,5-1 0,4 6 0,6 0 0,2 8 0,9 4 0,-2 3 0,6 1 0,-6-1 0,3-3 0,-4-1 0,0-3 0,-3-2 0,-1-2 0,-7-7 0,-3 3 0,-2-3 0,-2 4 0,7 5 0,4 3 0,4 6 0,3 0 0,0 0 0,0-1 0,0 1 0,0-3 0,0 2 0,-9-5 0,-8 2 0,-5-6 0,-1 2 0,1-2 0,7 3 0,6 2 0,4 2 0,11 7 0,-2-3 0,1 3 0,-1-4 0,-4 0 0,0 0 0,-3 0 0,-10-3 0,-3-8 0,-9-2 0,3-1 0,3 0 0,-2 6 0,9 1 0,1 4 0,8 2 0,3-2 0,-1-1 0,-5-8 0,-10-4 0,-8-7 0,-14-1 0,4-5 0,-4 7 0,4-6 0,2 15 0,8-4 0,1 9 0,15-2 0,10 3 0,13 4 0,10 5 0,5 5 0,-1 5 0,1-5 0,-5-1 0,-6-5 0,-10 0 0,-5-4 0,-4-1 0,-9-3 0,-8-4 0,-5 0 0,-2-1 0,7-1 0,8 5 0,11 5 0,4 9 0,12 5 0,-8 2 0,7-3 0,-11-2 0,6-2 0,-11-2 0,3-4 0,-4-3 0,-6-1 0,1 0 0,-4 1 0,5 2 0,0-2 0,1 2 0,2-5 0,-2 2 0,3-3 0,-3-3 0,-1-1 0,-3-3 0,0 0 0,-3 3 0,-1 1 0,3 0 0,2-4 0,6 2 0,-3-5 0,-1 6 0,-3-2 0,0-1 0,-6 0 0,-2 3 0,-12 1 0,-1 3 0,-9 0 0,3 0 0,-3 0 0,9 0 0,1 0 0,8 0 0,1 0 0,13 0 0,2 0 0,7 0 0,-1 0 0,-3 0 0,0 0 0,-4-3 0,1-1 0,-4-3 0,-12-4 0,-13 1 0,-14-7 0,-5 6 0,-11-4 0,10 10 0,-12-4 0,13 8 0,6-8 0,12 8 0,10-2 0,5 3 0,10 0 0,10 0 0,8 0 0,13 0 0,-3 0 0,3 0 0,-9 0 0,-1 0 0,-8 0 0,-2 0 0,-3 0 0,-6 0 0,-14 0 0,-6 0 0,-16-5 0,8 4 0,-4-3 0,10 4 0,5 0 0,17 0 0,15 0 0,19 0 0,3 0 0,4 0 0,-5 0 0,-5 0 0,-2 4 0,-9-3 0,-5 3 0,-5-4 0,-13 0 0,-8 0 0,-15 0 0,-7 0 0,-5 0 0,10 0 0,2 0 0,9 0 0,11 0 0,17 0 0,2 0 0,12 0 0,-14 0 0,-1 0 0,-4 0 0,0 0 0,-7 0 0,-8 0 0,-5 0 0,-11 0 0,3 3 0,0 2 0,1 3 0,8-1 0,1-3 0,7 3 0,7-7 0,9 3 0,8-3 0,5 0 0,-4 0 0,-5 0 0,-1 0 0,-7 0 0,-6 0 0,-17 0 0,-6 0 0,-15 0 0,9 0 0,1 0 0,6 4 0,8-3 0,2 2 0,15-3 0,16 0 0,15 0 0,8 0 0,-1 0 0,10 0 0,-17 0 0,11 0 0,-29 0 0,-3 0 0,-14 3 0,-10 1 0,-13 0 0,-5 4 0,-4-4 0,10 1 0,1-1 0,20-4 0,12 0 0,17 0 0,3-4 0,3 3 0,-12-3 0,2 4 0,-10 0 0,-3 0 0,-2 0 0,-15 0 0,-10 0 0,-10 0 0,-5 0 0,5 0 0,4 0 0,5 0 0,14 0 0,14 0 0,4-3 0,6 2 0,-10-3 0,-2 4 0,-3-3 0,-9 2 0,-18-2 0,-14 3 0,-9 0 0,-6 0 0,11 0 0,-5 0 0,6 0 0,10 0 0,2 0 0,16-3 0,2 0 0,7-4 0,7 3 0,17 1 0,0-1 0,23 3 0,-14-3 0,10 4 0,-12-3 0,0 2 0,-10-3 0,-5 4 0,-6-3 0,-9-1 0,-9-4 0,-15 5 0,-31-6 0,12 4 0,-17 0 0,27 1 0,6 4 0,10 0 0,5 0 0,13 0 0,13 0 0,6 0 0,9 0 0,-9 0 0,3 0 0,-11-4 0,2 4 0,-8-4 0,0 4 0,-9-2 0,-13-3 0,-17 1 0,-34 0 0,10 4 0,-16 0 0,28 0 0,2 0 0,14 0 0,7 0 0,10 0 0,19 0 0,21 0 0,26 0 0,18 0 0,-7 0 0,11 0 0,-17 0 0,-1 0 0,-10 0 0,-17 3 0,-10 1 0,-7 4 0,-11-1 0,-8-3 0,-14-2 0,-4-2 0,-9 0 0,10 4 0,1-3 0,9 2 0,0-3 0,15 0 0,18 0 0,8 0 0,19 0 0,5 0 0,-13 0 0,1 0 0,-22 0 0,-8 0 0,-7 0 0,-25 0 0,-17 0 0,-28 5 0,-8-4 0,12 4 0,-7-5 0,16 5 0,-1-4 0,9 4 0,18-5 0,10 0 0,17 0 0,20 0 0,5 0 0,21 0 0,-14 0 0,4 0 0,-6 0 0,-10 0 0,-2 0 0,-7 0 0,-4 3 0,-5 1 0,-3 3 0,-17-3 0,2 2 0,-21-1 0,-1 0 0,3 3 0,-7-7 0,19 6 0,-3-6 0,13 2 0,10-3 0,12 0 0,15 0 0,1 4 0,10-3 0,-10 6 0,0-6 0,-6 7 0,-4-4 0,-5 3 0,0-3 0,-23 0 0,-11-4 0,-21 0 0,-19 0 0,16 0 0,-22 0 0,24 0 0,-6 0 0,9 0 0,14 0 0,3 0 0,22 0 0,14 0 0,27 0 0,2 0 0,21 0 0,-15 0 0,10 0 0,-12 0 0,-2 0 0,-14 0 0,-3 0 0,-14 0 0,0 0 0,-4 3 0,-6-3 0,-15 4 0,-15-4 0,-5 0 0,-13 0 0,8 0 0,-5 0 0,6 0 0,8 0 0,9 0 0,5 0 0,14 0 0,22 0 0,27 0 0,27 0 0,16 0 0,-7 0 0,3 5 0,-26-4 0,3 4 0,-19-1 0,-11 0 0,-8 1 0,-13 2 0,-4-3 0,-17-1 0,-16 5 0,-20-7 0,-13 3 0,-14-4 0,13 0 0,-11 0 0,18 0 0,-4 0 0,6 0 0,11 0 0,7 0 0,16 0 0,5 0 0,10 0 0,12 0 0,2 0 0,6 0 0,-9 0 0,-3 0 0,0 0 0,0 0 0,-6 0 0,-10 0 0,-8 0 0,-4-3 0,-3 2 0,7-6 0,1 6 0,5-2 0,7 0 0,1-1 0,3-3 0,17 3 0,-2 1 0,20 3 0,3 0 0,-5 0 0,3 0 0,-15 0 0,3 0 0,-11 0 0,2 0 0,-8 0 0,-3-3 0,-7 0 0,-6-1 0,-10 1 0,-7-1 0,-6 3 0,0-7 0,-3 7 0,8-3 0,1 4 0,10 0 0,8-3 0,5 0 0,3-4 0,7 0 0,6-1 0,8 4 0,4-4 0,-4 7 0,-1-6 0,-5 6 0,-3-2 0,-1 3 0,-10 0 0,1 0 0,17 0 0,2 0 0,28 0 0,-11 0 0,17 0 0,-15 0 0,21 0 0,-9 4 0,0 2 0,3 4 0,-22-1 0,3 0 0,-19-1 0,2-4 0,-11-1 0,3-3 0,-7 3 0,-1 1 0,-9-1 0,-2 0 0,-11-3 0,-2 0 0,-10 0 0,5 0 0,-10 0 0,9 0 0,-3 0 0,9 0 0,1 0 0,8 0 0,1 0 0,16 0 0,1 0 0,11 0 0,-1 0 0,6 0 0,-9 0 0,5 0 0,-11 0 0,-4 3 0,1 0 0,-4 4 0,0-4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1:31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1:32.6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1:56.82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1477 53 24575,'-42'-10'0,"-1"2"0,16 8 0,-14 0 0,13 0 0,-9 0 0,12 0 0,0 0 0,4 0 0,-4 0 0,13 0 0,5 0 0,41-15 0,-28 11 0,-8-12 0,-59 16 0,-21 5 0,-14 2-770,13 5 770,28-3 0,-3 0 0,1 1 0,2 1 0,6 0 0,-1 2 0,-6-1 0,2 1 0,-22 9-111,-7-3 111,10 2 0,27-7 0,10 0 0,15-2 0,5-4 766,5 3-766,7-3 115,1 3-115,3-4 0,0-1 0,0 1 0,0 0 0,0 0 0,0 0 0,0 0 0,0 0 0,0 4 0,0-3 0,0 6 0,-4 2 0,-1 1 0,-7 7 0,3-7 0,-3 2 0,8-3 0,-3-5 0,7 0 0,-3-4 0,3 0 0,12-3 0,7-1 0,26 2 0,6 1 0,21 5 0,1 0 0,-6 0 0,9 0 0,-16-1 0,5 1 0,-9-1 0,-12-4 0,-6-2 0,-12-4 0,-2 0 0,-8 0 0,4 0 0,-8 0 0,2 0 0,-6 0 0,3 0 0,-4 0 0,0 0 0,-9 0 0,-4 0 0,-17 0 0,0 0 0,-12 0 0,3 0 0,0 0 0,6 3 0,6-2 0,5 3 0,9-7 0,3-1 0,9 0 0,-2-2 0,-1 5 0,-3-2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17:32:36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116 47 24575,'0'14'0,"0"8"0,-5 10 0,0 5 0,-4-6 0,4 0 0,-2-11 0,6 0 0,-2-4 0,3-5 0,0 0 0,0-13 0,0-3 0,-4-9 0,3-2 0,-2-4 0,-1 4 0,4-9 0,-7 9 0,6-4 0,-6 4 0,6 1 0,-2 0 0,-1-1 0,3 4 0,-2-2 0,3 6 0,0-3 0,0 0 0,-3 3 0,-1-3 0,0 4 0,-2 4 0,5-4 0,-5 6 0,2-2 0,-3 3 0,4 3 0,0 5 0,3-1 0,0 4 0,0-4 0,0 0 0,0 0 0,0 0 0,0 0 0,0 0 0,0-1 0,3-2 0,0-1 0,4-3 0,-1 0 0,1 0 0,-4 3 0,3 0 0,-5 4 0,2 4 0,-3-3 0,3 2 0,-2-3 0,5 0 0,-3-3 0,4-1 0,0-3 0,-1 0 0,-2-7 0,2 2 0,-2-10 0,0 8 0,0-4 0,-1 0 0,-2 3 0,2 3 0,-3 6 0,0 9 0,0 7 0,0-1 0,0 0 0,0-1 0,3-8 0,-2 4 0,2-4 0,0-3 0,1-1 0,3-3 0,-1 0 0,1 0 0,0-3 0,-4-5 0,4 0 0,-7-3 0,7 4 0,-4 3 0,1 4 0,-1 4 0,-3 6 0,0 2 0,0 0 0,0 2 0,0-6 0,0 3 0,0-4 0,3-1 0,1-2 0,3-1 0,-1-3 0,-2-3 0,2-1 0,-6-3 0,4 0 0,-2 0 0,-1 0 0,2 1 0,-3-1 0,3 4 0,-2-3 0,2 2 0,0 0 0,-2-2 0,2 2 0,-3-3 0,3-4 0,-2 3 0,3-3 0,-4 4 0,3 0 0,-3 0 0,4 0 0,-2 4 0,-1 2 0,2-1 0,-3 1 0,-3-6 0,-1 0 0,-7 0 0,3 3 0,-3 0 0,1 4 0,2 0 0,-7 0 0,3 0 0,1 4 0,0-1 0,4 4 0,0 0 0,3 0 0,1 0 0,-1-3 0,4 2 0,-4-2 0,4 3 0,0 0 0,0 0 0,0 0 0,0-1 0,0-5 0,3-1 0,1-7 0,3 0 0,0 0 0,0 3 0,0 1 0,0 3 0,-1 0 0,1 0 0,0 0 0,0 0 0,-1 3 0,1-2 0,-3 5 0,-1-8 0,-13-3 0,-4-3 0,-6-3 0,0 3 0,5 0 0,3 1 0,1 2 0,10 2 0,2 3 0,5 3 0,5 2 0,-3 2 0,3 4 0,-4-3 0,0 2 0,0-3 0,0 0 0,-3 0 0,-1 0 0,-3-1 0,3-2 0,-2 2 0,1-3 0,2 1 0,-4 2 0,3-3 0,-3 4 0,0-1 0,0 1 0,0-1 0,0 1 0,0-1 0,0 1 0,0-1 0,0 1 0,0-3 0,0-2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8T17:00:17.558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2297 0,'-47'0,"4"4,15 2,5 2,-4 2,9-2,-4 1,6-1,3-3,-3 2,0-6,2 3,-5-1,7-2,-3 3,-3-4,2 0,-1 0,2 0,0 0,-4 3,6-2,-10 2,10-3,-4 0,-2 0,10 0,-11 0,4 0,2 0,-5 0,6 0,-7 0,6 0,-9 0,14 0,-10 0,3 0,3 0,-9 0,9 0,-2 0,-2 0,5 0,-5 0,-1 0,6 0,-8 0,8-3,-5 2,-1-2,6 3,-9 0,9 0,-6 0,0 0,6 0,-8 0,7 0,-5 0,3 4,0-4,-1 4,1-4,0 3,0-2,-1 2,0-3,0 0,0 0,-4 0,7 0,-6 0,4 0,2 0,-9 0,9 0,-3 0,-3 4,7-3,-7 2,3-3,0 0,0 0,1 0,0 0,-1 0,1 0,0 0,0 0,0 0,0 0,-3 0,2 0,-2 0,4 0,-1 0,-4 0,4 0,-4 0,4 0,1 0,-4 0,2 3,-2 1,4 4,-1-1,0 1,0-4,-1 2,1-1,0 2,0 1,0-4,0 6,0-9,0 9,0-5,1 2,-1 0,0 1,0 0,1-4,-1 3,0-7,0 7,-3-6,3 2,-2-3,2 0,1 0,-4 0,3 0,-3 0,4 0,0 0,-3 0,2 0,-3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08T17:00:22.603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0 1,'55'17,"-7"-4,-31 0,4-5,-7 0,7 1,-9-1,5 1,-4-1,6 3,-9-2,5 2,-1 0,-5-6,9 5,-6-5,0 2,2 4,-2-6,3 9,0-13,-4 10,7-7,-6 0,7-1,-4 1,4-3,-6 2,6-3,-6 0,9 0,-4 0,3 0,1 0,-4 0,8 0,-8 0,4 0,-5 0,5 0,-4 0,3 0,1 0,-4 0,4 0,-1 0,-3 0,4 0,-5 0,-1 0,1 0,0 0,0 0,0 0,0 0,4 0,-3 4,4-3,-5 6,4-6,-7 6,12-6,-16 2,10 1,-7-3,4 6,-1-6,1 3,0 0,0-3,0 2,-1-3,1 0,3 4,-2-3,2 2,2-3,-4 4,8-3,-8 6,9-6,-9 7,4-8,-6 4,1-4,0 0,-1 4,0-4,-1 4,0-1,6 1,1 1,12-2,-5-3,10 0,-10 0,4 0,-5 4,-1-3,-4 3,4-4,-9 0,8 0,-8 0,9 4,-9-3,8 4,-8-5,4 0,-5 0,0 3,-1-2,1 3,-1-4,1 0,-2 0,2 4,2-3,-1 2,-2-3,0 0,-3 0,4 0,-1 0,1 0,0 0,3 0,-2 0,-2 0,0 0,0 0,2 0,2 0,-3 0,-1 0,1 0,4 0,-8 0,6 0,-3 0,2 0,-2 0,5 0,-11 0,10 0,-7 0,4 0,0 0,-1 0,5-3,-4 2,4-2,-5 3,1 0,0 0,0 0,3 0,-6 0,4 0,-3 0,-2 0,8 0,-8 0,5 0,-3-4,1 3,-1-2,0 3,0 0,3 0,-2 0,2 0,-4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45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ba2940e4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73ba2940e4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523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51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13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936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Depends on which kind of trader you’re talking to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778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546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0754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29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8586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18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3ba2940e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73ba2940e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ajeevpanwar" TargetMode="Externa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researchleap.com/monotonic-correlation-diagnostics-share-price-volatility-shariah-compliant-islamic-bank-new-insight-islamic-financial-engineerin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lin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en.wikipedia.org/wiki/Seesa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hyperlink" Target="http://writing-the-wrongs.blogspot.com/2010_04_01_archive.html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Relationship Id="rId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, table, computer, holding&#10;&#10;Description automatically generated">
            <a:extLst>
              <a:ext uri="{FF2B5EF4-FFF2-40B4-BE49-F238E27FC236}">
                <a16:creationId xmlns:a16="http://schemas.microsoft.com/office/drawing/2014/main" id="{96A43C36-9C68-1E4F-BAB2-C57F8CE62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B057C0-EE2D-314D-AB19-FF13DF32214E}"/>
              </a:ext>
            </a:extLst>
          </p:cNvPr>
          <p:cNvSpPr txBox="1"/>
          <p:nvPr/>
        </p:nvSpPr>
        <p:spPr>
          <a:xfrm>
            <a:off x="0" y="51435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4" tooltip="https://researchleap.com/monotonic-correlation-diagnostics-share-price-volatility-shariah-compliant-islamic-bank-new-insight-islamic-financial-engineer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1498100" y="4086397"/>
            <a:ext cx="61479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accent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4571998" y="1802108"/>
            <a:ext cx="4539900" cy="120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Rajeev Panwar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1800" dirty="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  <a:p>
            <a:pPr lvl="0" algn="ctr">
              <a:buSzPts val="2400"/>
            </a:pPr>
            <a:r>
              <a:rPr lang="en-US" sz="1800" dirty="0">
                <a:hlinkClick r:id="rId6"/>
              </a:rPr>
              <a:t>https://github.com/rajeevpanwar</a:t>
            </a:r>
            <a:r>
              <a:rPr lang="en-US" sz="1800" b="0" i="0" u="none" strike="noStrike" cap="none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800" b="0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5536201" y="695876"/>
            <a:ext cx="2611495" cy="120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9900FF"/>
                </a:solidFill>
                <a:latin typeface="Muli"/>
                <a:ea typeface="Arial"/>
                <a:cs typeface="Arial"/>
                <a:sym typeface="Muli"/>
              </a:rPr>
              <a:t>VIX Volatility Predictor</a:t>
            </a:r>
            <a:endParaRPr sz="1400" b="0" i="0" u="none" strike="noStrike" cap="none" dirty="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  <a:sym typeface="Muli"/>
              </a:rPr>
              <a:t>Time Series Forecasting VIX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25" name="Google Shape;123;g73ba2940e4_0_42">
            <a:extLst>
              <a:ext uri="{FF2B5EF4-FFF2-40B4-BE49-F238E27FC236}">
                <a16:creationId xmlns:a16="http://schemas.microsoft.com/office/drawing/2014/main" id="{B0FE3A13-BBCE-754C-BF20-B9E313925FC7}"/>
              </a:ext>
            </a:extLst>
          </p:cNvPr>
          <p:cNvSpPr txBox="1"/>
          <p:nvPr/>
        </p:nvSpPr>
        <p:spPr>
          <a:xfrm>
            <a:off x="5199322" y="758199"/>
            <a:ext cx="3763926" cy="389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  <a:latin typeface="Muli"/>
                <a:ea typeface="Muli"/>
                <a:cs typeface="Muli"/>
              </a:defRPr>
            </a:lvl1pPr>
          </a:lstStyle>
          <a:p>
            <a:pPr marL="0" indent="0">
              <a:buNone/>
            </a:pPr>
            <a:r>
              <a:rPr lang="en-US" dirty="0">
                <a:sym typeface="Muli"/>
              </a:rPr>
              <a:t>Baseline didn’t do too badly </a:t>
            </a:r>
          </a:p>
          <a:p>
            <a:pPr marL="0" indent="0">
              <a:buNone/>
            </a:pPr>
            <a:endParaRPr lang="en-US" dirty="0">
              <a:sym typeface="Muli"/>
            </a:endParaRPr>
          </a:p>
          <a:p>
            <a:pPr marL="0" indent="0">
              <a:buNone/>
            </a:pPr>
            <a:r>
              <a:rPr lang="en-US" dirty="0">
                <a:sym typeface="Muli"/>
              </a:rPr>
              <a:t>Prophet saw the lowest RMSE for the 2</a:t>
            </a:r>
            <a:r>
              <a:rPr lang="en-US" baseline="30000" dirty="0">
                <a:sym typeface="Muli"/>
              </a:rPr>
              <a:t>nd</a:t>
            </a:r>
            <a:r>
              <a:rPr lang="en-US" dirty="0">
                <a:sym typeface="Muli"/>
              </a:rPr>
              <a:t> &amp;  8</a:t>
            </a:r>
            <a:r>
              <a:rPr lang="en-US" baseline="30000" dirty="0">
                <a:sym typeface="Muli"/>
              </a:rPr>
              <a:t>th</a:t>
            </a:r>
            <a:r>
              <a:rPr lang="en-US" dirty="0">
                <a:sym typeface="Muli"/>
              </a:rPr>
              <a:t> day forecast </a:t>
            </a:r>
          </a:p>
          <a:p>
            <a:pPr marL="0" indent="0">
              <a:buNone/>
            </a:pPr>
            <a:endParaRPr lang="en-US" dirty="0">
              <a:sym typeface="Muli"/>
            </a:endParaRPr>
          </a:p>
          <a:p>
            <a:pPr marL="0" indent="0">
              <a:buNone/>
            </a:pPr>
            <a:r>
              <a:rPr lang="en-US" dirty="0">
                <a:sym typeface="Muli"/>
              </a:rPr>
              <a:t>ARIMA with Exogenous Variable struggled – S&amp;P500 Daily volumes of shares traded</a:t>
            </a:r>
          </a:p>
          <a:p>
            <a:pPr marL="0" indent="0">
              <a:buNone/>
            </a:pPr>
            <a:endParaRPr lang="en-US" dirty="0">
              <a:sym typeface="Muli"/>
            </a:endParaRPr>
          </a:p>
          <a:p>
            <a:pPr marL="0" indent="0">
              <a:buNone/>
            </a:pPr>
            <a:r>
              <a:rPr lang="en-US" dirty="0">
                <a:sym typeface="Muli"/>
              </a:rPr>
              <a:t>Hyper Tuned ARIMA did well</a:t>
            </a:r>
          </a:p>
          <a:p>
            <a:pPr marL="0" indent="0">
              <a:buNone/>
            </a:pPr>
            <a:endParaRPr lang="en-US" dirty="0">
              <a:sym typeface="Muli"/>
            </a:endParaRPr>
          </a:p>
          <a:p>
            <a:pPr marL="0" indent="0">
              <a:buNone/>
            </a:pPr>
            <a:r>
              <a:rPr lang="en-US" dirty="0">
                <a:sym typeface="Muli"/>
              </a:rPr>
              <a:t>LSTM clearly improved on the performance of ever other model </a:t>
            </a:r>
            <a:endParaRPr lang="en-US" dirty="0">
              <a:solidFill>
                <a:srgbClr val="FF0000"/>
              </a:solidFill>
              <a:sym typeface="Muli"/>
            </a:endParaRPr>
          </a:p>
          <a:p>
            <a:endParaRPr dirty="0">
              <a:sym typeface="Mul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AB5B3C-72FE-BA41-8203-684914EDB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102576"/>
              </p:ext>
            </p:extLst>
          </p:nvPr>
        </p:nvGraphicFramePr>
        <p:xfrm>
          <a:off x="418290" y="1057910"/>
          <a:ext cx="4681127" cy="30276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199875">
                  <a:extLst>
                    <a:ext uri="{9D8B030D-6E8A-4147-A177-3AD203B41FA5}">
                      <a16:colId xmlns:a16="http://schemas.microsoft.com/office/drawing/2014/main" val="337180071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4105123091"/>
                    </a:ext>
                  </a:extLst>
                </a:gridCol>
                <a:gridCol w="1260566">
                  <a:extLst>
                    <a:ext uri="{9D8B030D-6E8A-4147-A177-3AD203B41FA5}">
                      <a16:colId xmlns:a16="http://schemas.microsoft.com/office/drawing/2014/main" val="172868179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2191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Error (VIX - 17)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Error</a:t>
                      </a:r>
                    </a:p>
                    <a:p>
                      <a:pPr algn="ctr"/>
                      <a:r>
                        <a:rPr lang="en-US" dirty="0"/>
                        <a:t>(VIX – 27)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92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80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Prophet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69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Arima (</a:t>
                      </a:r>
                      <a:r>
                        <a:rPr lang="en-US" dirty="0" err="1"/>
                        <a:t>Exog</a:t>
                      </a:r>
                      <a:r>
                        <a:rPr lang="en-US" dirty="0"/>
                        <a:t>. Variable)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41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Arima (5,0,1)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9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Neural Net - LSTM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~8%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343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42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g73ba2940e4_0_360"/>
          <p:cNvGrpSpPr/>
          <p:nvPr/>
        </p:nvGrpSpPr>
        <p:grpSpPr>
          <a:xfrm>
            <a:off x="4731550" y="1031880"/>
            <a:ext cx="4269327" cy="838527"/>
            <a:chOff x="4530625" y="1115341"/>
            <a:chExt cx="3820529" cy="838527"/>
          </a:xfrm>
        </p:grpSpPr>
        <p:cxnSp>
          <p:nvCxnSpPr>
            <p:cNvPr id="76" name="Google Shape;76;g73ba2940e4_0_360"/>
            <p:cNvCxnSpPr/>
            <p:nvPr/>
          </p:nvCxnSpPr>
          <p:spPr>
            <a:xfrm>
              <a:off x="4530625" y="1582195"/>
              <a:ext cx="16527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" name="Google Shape;77;g73ba2940e4_0_360"/>
            <p:cNvSpPr/>
            <p:nvPr/>
          </p:nvSpPr>
          <p:spPr>
            <a:xfrm>
              <a:off x="6014671" y="1481782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78" name="Google Shape;78;g73ba2940e4_0_360"/>
            <p:cNvSpPr txBox="1"/>
            <p:nvPr/>
          </p:nvSpPr>
          <p:spPr>
            <a:xfrm>
              <a:off x="5990215" y="142376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5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79;g73ba2940e4_0_360"/>
            <p:cNvSpPr txBox="1"/>
            <p:nvPr/>
          </p:nvSpPr>
          <p:spPr>
            <a:xfrm>
              <a:off x="6223854" y="1115341"/>
              <a:ext cx="2127300" cy="8385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200">
                  <a:solidFill>
                    <a:srgbClr val="9900FF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r>
                <a:rPr lang="en-US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Develop trading strategy tool to alert retail investor on </a:t>
              </a:r>
              <a:r>
                <a:rPr lang="en-US" b="1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expected % movement over predicted time period ‘t’</a:t>
              </a:r>
              <a:r>
                <a:rPr lang="en-US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 (Final Product)</a:t>
              </a:r>
              <a:endParaRPr dirty="0">
                <a:solidFill>
                  <a:srgbClr val="0070C0"/>
                </a:solidFill>
                <a:highlight>
                  <a:srgbClr val="00FFFF"/>
                </a:highlight>
                <a:sym typeface="Roboto"/>
              </a:endParaRPr>
            </a:p>
          </p:txBody>
        </p:sp>
      </p:grpSp>
      <p:grpSp>
        <p:nvGrpSpPr>
          <p:cNvPr id="80" name="Google Shape;80;g73ba2940e4_0_360"/>
          <p:cNvGrpSpPr/>
          <p:nvPr/>
        </p:nvGrpSpPr>
        <p:grpSpPr>
          <a:xfrm>
            <a:off x="5265375" y="2055914"/>
            <a:ext cx="3286704" cy="747300"/>
            <a:chOff x="5064450" y="2086419"/>
            <a:chExt cx="3286704" cy="747300"/>
          </a:xfrm>
        </p:grpSpPr>
        <p:cxnSp>
          <p:nvCxnSpPr>
            <p:cNvPr id="81" name="Google Shape;81;g73ba2940e4_0_360"/>
            <p:cNvCxnSpPr/>
            <p:nvPr/>
          </p:nvCxnSpPr>
          <p:spPr>
            <a:xfrm>
              <a:off x="5064450" y="2460069"/>
              <a:ext cx="11190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2" name="Google Shape;82;g73ba2940e4_0_360"/>
            <p:cNvSpPr/>
            <p:nvPr/>
          </p:nvSpPr>
          <p:spPr>
            <a:xfrm>
              <a:off x="6014671" y="2353882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83" name="Google Shape;83;g73ba2940e4_0_360"/>
            <p:cNvSpPr txBox="1"/>
            <p:nvPr/>
          </p:nvSpPr>
          <p:spPr>
            <a:xfrm>
              <a:off x="5991690" y="2295028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4" name="Google Shape;84;g73ba2940e4_0_360"/>
            <p:cNvSpPr txBox="1"/>
            <p:nvPr/>
          </p:nvSpPr>
          <p:spPr>
            <a:xfrm>
              <a:off x="6223854" y="208641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None/>
                <a:defRPr sz="1200">
                  <a:solidFill>
                    <a:srgbClr val="9900FF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r>
                <a:rPr lang="en-US" b="1" u="sng" dirty="0">
                  <a:solidFill>
                    <a:srgbClr val="0070C0"/>
                  </a:solidFill>
                  <a:sym typeface="Roboto"/>
                </a:rPr>
                <a:t>MVP</a:t>
              </a:r>
            </a:p>
            <a:p>
              <a:r>
                <a:rPr lang="en-US" dirty="0">
                  <a:solidFill>
                    <a:srgbClr val="0070C0"/>
                  </a:solidFill>
                  <a:sym typeface="Roboto"/>
                </a:rPr>
                <a:t>Time series forecast VIX  using a baseline model, </a:t>
              </a:r>
              <a:r>
                <a:rPr lang="en-US" b="1" dirty="0">
                  <a:solidFill>
                    <a:srgbClr val="0070C0"/>
                  </a:solidFill>
                  <a:sym typeface="Roboto"/>
                </a:rPr>
                <a:t>ARIMA. PROPHET &amp; LSTM </a:t>
              </a:r>
              <a:r>
                <a:rPr lang="en-US" dirty="0">
                  <a:solidFill>
                    <a:srgbClr val="0070C0"/>
                  </a:solidFill>
                  <a:sym typeface="Roboto"/>
                </a:rPr>
                <a:t>– Evaluation Criteria - RMSE</a:t>
              </a:r>
              <a:endParaRPr dirty="0">
                <a:solidFill>
                  <a:srgbClr val="0070C0"/>
                </a:solidFill>
                <a:sym typeface="Roboto"/>
              </a:endParaRPr>
            </a:p>
          </p:txBody>
        </p:sp>
      </p:grpSp>
      <p:grpSp>
        <p:nvGrpSpPr>
          <p:cNvPr id="85" name="Google Shape;85;g73ba2940e4_0_360"/>
          <p:cNvGrpSpPr/>
          <p:nvPr/>
        </p:nvGrpSpPr>
        <p:grpSpPr>
          <a:xfrm>
            <a:off x="6116981" y="3447020"/>
            <a:ext cx="2789402" cy="747300"/>
            <a:chOff x="5574150" y="3073915"/>
            <a:chExt cx="2789402" cy="747300"/>
          </a:xfrm>
        </p:grpSpPr>
        <p:cxnSp>
          <p:nvCxnSpPr>
            <p:cNvPr id="86" name="Google Shape;86;g73ba2940e4_0_360"/>
            <p:cNvCxnSpPr/>
            <p:nvPr/>
          </p:nvCxnSpPr>
          <p:spPr>
            <a:xfrm>
              <a:off x="5574150" y="3449448"/>
              <a:ext cx="6093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" name="Google Shape;87;g73ba2940e4_0_360"/>
            <p:cNvSpPr/>
            <p:nvPr/>
          </p:nvSpPr>
          <p:spPr>
            <a:xfrm>
              <a:off x="6014671" y="3349032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88" name="Google Shape;88;g73ba2940e4_0_360"/>
            <p:cNvSpPr txBox="1"/>
            <p:nvPr/>
          </p:nvSpPr>
          <p:spPr>
            <a:xfrm>
              <a:off x="5991690" y="32911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1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89" name="Google Shape;89;g73ba2940e4_0_360"/>
            <p:cNvSpPr txBox="1"/>
            <p:nvPr/>
          </p:nvSpPr>
          <p:spPr>
            <a:xfrm>
              <a:off x="6236252" y="3073915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0070C0"/>
                  </a:solidFill>
                  <a:latin typeface="Muli"/>
                  <a:sym typeface="Roboto"/>
                </a:rPr>
                <a:t>Web-scraped historic daily adjusted closing price from </a:t>
              </a:r>
              <a:r>
                <a:rPr lang="en-US" sz="1200" b="1" dirty="0">
                  <a:solidFill>
                    <a:srgbClr val="0070C0"/>
                  </a:solidFill>
                  <a:latin typeface="Muli"/>
                  <a:sym typeface="Roboto"/>
                </a:rPr>
                <a:t>Yahoo Finance </a:t>
              </a:r>
              <a:r>
                <a:rPr lang="en-US" sz="1200" dirty="0">
                  <a:solidFill>
                    <a:srgbClr val="0070C0"/>
                  </a:solidFill>
                  <a:latin typeface="Muli"/>
                  <a:sym typeface="Roboto"/>
                </a:rPr>
                <a:t>– 10 years of VIX Index prices ~ </a:t>
              </a:r>
              <a:r>
                <a:rPr lang="en-US" sz="1200" b="1" dirty="0">
                  <a:solidFill>
                    <a:srgbClr val="0070C0"/>
                  </a:solidFill>
                  <a:latin typeface="Muli"/>
                  <a:sym typeface="Roboto"/>
                </a:rPr>
                <a:t>2517 observations </a:t>
              </a:r>
              <a:endParaRPr sz="1200" b="1" dirty="0">
                <a:solidFill>
                  <a:srgbClr val="0070C0"/>
                </a:solidFill>
                <a:latin typeface="Muli"/>
                <a:sym typeface="Roboto"/>
              </a:endParaRPr>
            </a:p>
          </p:txBody>
        </p:sp>
      </p:grpSp>
      <p:grpSp>
        <p:nvGrpSpPr>
          <p:cNvPr id="90" name="Google Shape;90;g73ba2940e4_0_360"/>
          <p:cNvGrpSpPr/>
          <p:nvPr/>
        </p:nvGrpSpPr>
        <p:grpSpPr>
          <a:xfrm>
            <a:off x="222637" y="1572533"/>
            <a:ext cx="3849788" cy="799010"/>
            <a:chOff x="744101" y="1672393"/>
            <a:chExt cx="3468724" cy="747300"/>
          </a:xfrm>
        </p:grpSpPr>
        <p:cxnSp>
          <p:nvCxnSpPr>
            <p:cNvPr id="91" name="Google Shape;91;g73ba2940e4_0_360"/>
            <p:cNvCxnSpPr/>
            <p:nvPr/>
          </p:nvCxnSpPr>
          <p:spPr>
            <a:xfrm rot="10800000">
              <a:off x="2921325" y="2046050"/>
              <a:ext cx="12915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2" name="Google Shape;92;g73ba2940e4_0_360"/>
            <p:cNvSpPr/>
            <p:nvPr/>
          </p:nvSpPr>
          <p:spPr>
            <a:xfrm>
              <a:off x="2874851" y="1943786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3" name="Google Shape;93;g73ba2940e4_0_360"/>
            <p:cNvSpPr txBox="1"/>
            <p:nvPr/>
          </p:nvSpPr>
          <p:spPr>
            <a:xfrm>
              <a:off x="2849841" y="1884747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4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94" name="Google Shape;94;g73ba2940e4_0_360"/>
            <p:cNvSpPr txBox="1"/>
            <p:nvPr/>
          </p:nvSpPr>
          <p:spPr>
            <a:xfrm>
              <a:off x="744101" y="1672393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None/>
                <a:defRPr sz="1200">
                  <a:solidFill>
                    <a:srgbClr val="9900FF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r>
                <a:rPr lang="en-US" b="1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Stretch goal </a:t>
              </a:r>
              <a:r>
                <a:rPr lang="en-US" dirty="0">
                  <a:solidFill>
                    <a:srgbClr val="0070C0"/>
                  </a:solidFill>
                  <a:highlight>
                    <a:srgbClr val="00FFFF"/>
                  </a:highlight>
                  <a:sym typeface="Roboto"/>
                </a:rPr>
                <a:t>– identify key thresholds for development of alert system </a:t>
              </a:r>
              <a:endParaRPr lang="en-US" b="1" dirty="0">
                <a:solidFill>
                  <a:srgbClr val="0070C0"/>
                </a:solidFill>
                <a:highlight>
                  <a:srgbClr val="00FFFF"/>
                </a:highlight>
                <a:sym typeface="Roboto"/>
              </a:endParaRPr>
            </a:p>
          </p:txBody>
        </p:sp>
      </p:grpSp>
      <p:grpSp>
        <p:nvGrpSpPr>
          <p:cNvPr id="95" name="Google Shape;95;g73ba2940e4_0_360"/>
          <p:cNvGrpSpPr/>
          <p:nvPr/>
        </p:nvGrpSpPr>
        <p:grpSpPr>
          <a:xfrm>
            <a:off x="335058" y="2549266"/>
            <a:ext cx="3125061" cy="747300"/>
            <a:chOff x="640734" y="2507609"/>
            <a:chExt cx="3125061" cy="747300"/>
          </a:xfrm>
        </p:grpSpPr>
        <p:cxnSp>
          <p:nvCxnSpPr>
            <p:cNvPr id="96" name="Google Shape;96;g73ba2940e4_0_360"/>
            <p:cNvCxnSpPr/>
            <p:nvPr/>
          </p:nvCxnSpPr>
          <p:spPr>
            <a:xfrm rot="10800000">
              <a:off x="2915895" y="2881250"/>
              <a:ext cx="849900" cy="0"/>
            </a:xfrm>
            <a:prstGeom prst="straightConnector1">
              <a:avLst/>
            </a:prstGeom>
            <a:noFill/>
            <a:ln w="9525" cap="flat" cmpd="sng">
              <a:solidFill>
                <a:srgbClr val="BDBDB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" name="Google Shape;97;g73ba2940e4_0_360"/>
            <p:cNvSpPr/>
            <p:nvPr/>
          </p:nvSpPr>
          <p:spPr>
            <a:xfrm>
              <a:off x="2874851" y="2780836"/>
              <a:ext cx="198600" cy="198300"/>
            </a:xfrm>
            <a:prstGeom prst="ellipse">
              <a:avLst/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8" name="Google Shape;98;g73ba2940e4_0_360"/>
            <p:cNvSpPr txBox="1"/>
            <p:nvPr/>
          </p:nvSpPr>
          <p:spPr>
            <a:xfrm>
              <a:off x="2849841" y="272479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solidFill>
                    <a:schemeClr val="bg1"/>
                  </a:solidFill>
                  <a:latin typeface="Roboto"/>
                  <a:ea typeface="Roboto"/>
                  <a:sym typeface="Roboto"/>
                </a:rPr>
                <a:t>2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99" name="Google Shape;99;g73ba2940e4_0_360"/>
            <p:cNvSpPr txBox="1"/>
            <p:nvPr/>
          </p:nvSpPr>
          <p:spPr>
            <a:xfrm>
              <a:off x="640734" y="2507609"/>
              <a:ext cx="2127300" cy="7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None/>
                <a:defRPr sz="1200">
                  <a:solidFill>
                    <a:srgbClr val="9900FF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r>
                <a:rPr lang="en-US" b="1" dirty="0">
                  <a:solidFill>
                    <a:srgbClr val="0070C0"/>
                  </a:solidFill>
                  <a:sym typeface="Roboto"/>
                </a:rPr>
                <a:t>                                         </a:t>
              </a:r>
            </a:p>
            <a:p>
              <a:r>
                <a:rPr lang="en-US" b="1" dirty="0">
                  <a:solidFill>
                    <a:srgbClr val="0070C0"/>
                  </a:solidFill>
                  <a:sym typeface="Roboto"/>
                </a:rPr>
                <a:t>                                         </a:t>
              </a:r>
            </a:p>
            <a:p>
              <a:endParaRPr lang="en-US" b="1" dirty="0">
                <a:solidFill>
                  <a:srgbClr val="0070C0"/>
                </a:solidFill>
                <a:sym typeface="Roboto"/>
              </a:endParaRPr>
            </a:p>
            <a:p>
              <a:r>
                <a:rPr lang="en-US" b="1" dirty="0">
                  <a:solidFill>
                    <a:srgbClr val="0070C0"/>
                  </a:solidFill>
                  <a:sym typeface="Roboto"/>
                </a:rPr>
                <a:t>Exploratory data analysis  </a:t>
              </a:r>
              <a:endParaRPr b="1" dirty="0">
                <a:solidFill>
                  <a:srgbClr val="0070C0"/>
                </a:solidFill>
                <a:sym typeface="Roboto"/>
              </a:endParaRPr>
            </a:p>
          </p:txBody>
        </p:sp>
      </p:grpSp>
      <p:grpSp>
        <p:nvGrpSpPr>
          <p:cNvPr id="100" name="Google Shape;100;g73ba2940e4_0_360"/>
          <p:cNvGrpSpPr/>
          <p:nvPr/>
        </p:nvGrpSpPr>
        <p:grpSpPr>
          <a:xfrm>
            <a:off x="2817409" y="1247952"/>
            <a:ext cx="3509178" cy="3257208"/>
            <a:chOff x="3318063" y="1368287"/>
            <a:chExt cx="2408000" cy="2993482"/>
          </a:xfrm>
        </p:grpSpPr>
        <p:sp>
          <p:nvSpPr>
            <p:cNvPr id="101" name="Google Shape;101;g73ba2940e4_0_360"/>
            <p:cNvSpPr/>
            <p:nvPr/>
          </p:nvSpPr>
          <p:spPr>
            <a:xfrm>
              <a:off x="3595785" y="2775241"/>
              <a:ext cx="1853168" cy="919151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2" name="Google Shape;102;g73ba2940e4_0_360"/>
            <p:cNvSpPr/>
            <p:nvPr/>
          </p:nvSpPr>
          <p:spPr>
            <a:xfrm>
              <a:off x="3318063" y="3194383"/>
              <a:ext cx="1203867" cy="1167385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03" name="Google Shape;103;g73ba2940e4_0_360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104" name="Google Shape;104;g73ba2940e4_0_360"/>
            <p:cNvSpPr/>
            <p:nvPr/>
          </p:nvSpPr>
          <p:spPr>
            <a:xfrm>
              <a:off x="3844034" y="2401368"/>
              <a:ext cx="1356545" cy="672851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5" name="Google Shape;105;g73ba2940e4_0_360"/>
            <p:cNvSpPr/>
            <p:nvPr/>
          </p:nvSpPr>
          <p:spPr>
            <a:xfrm>
              <a:off x="3930892" y="2272397"/>
              <a:ext cx="1175304" cy="581421"/>
            </a:xfrm>
            <a:custGeom>
              <a:avLst/>
              <a:gdLst/>
              <a:ahLst/>
              <a:cxnLst/>
              <a:rect l="l" t="t" r="r" b="b"/>
              <a:pathLst>
                <a:path w="49248" h="16300" extrusionOk="0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6" name="Google Shape;106;g73ba2940e4_0_360"/>
            <p:cNvSpPr/>
            <p:nvPr/>
          </p:nvSpPr>
          <p:spPr>
            <a:xfrm>
              <a:off x="4052837" y="2081437"/>
              <a:ext cx="931314" cy="460727"/>
            </a:xfrm>
            <a:custGeom>
              <a:avLst/>
              <a:gdLst/>
              <a:ahLst/>
              <a:cxnLst/>
              <a:rect l="l" t="t" r="r" b="b"/>
              <a:pathLst>
                <a:path w="39012" h="12970" extrusionOk="0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7" name="Google Shape;107;g73ba2940e4_0_360"/>
            <p:cNvSpPr/>
            <p:nvPr/>
          </p:nvSpPr>
          <p:spPr>
            <a:xfrm>
              <a:off x="4233144" y="1787006"/>
              <a:ext cx="573183" cy="289305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108" name="Google Shape;108;g73ba2940e4_0_360"/>
            <p:cNvSpPr/>
            <p:nvPr/>
          </p:nvSpPr>
          <p:spPr>
            <a:xfrm>
              <a:off x="3640743" y="2708179"/>
              <a:ext cx="881371" cy="854431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09" name="Google Shape;109;g73ba2940e4_0_360"/>
            <p:cNvSpPr/>
            <p:nvPr/>
          </p:nvSpPr>
          <p:spPr>
            <a:xfrm>
              <a:off x="3964720" y="2291507"/>
              <a:ext cx="555203" cy="453658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g73ba2940e4_0_360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avLst/>
              <a:gdLst/>
              <a:ahLst/>
              <a:cxnLst/>
              <a:rect l="l" t="t" r="r" b="b"/>
              <a:pathLst>
                <a:path w="23257" h="12771" extrusionOk="0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111" name="Google Shape;111;g73ba2940e4_0_360"/>
            <p:cNvSpPr/>
            <p:nvPr/>
          </p:nvSpPr>
          <p:spPr>
            <a:xfrm>
              <a:off x="4084537" y="1922553"/>
              <a:ext cx="435387" cy="501365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2" name="Google Shape;112;g73ba2940e4_0_360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113" name="Google Shape;113;g73ba2940e4_0_360"/>
            <p:cNvSpPr/>
            <p:nvPr/>
          </p:nvSpPr>
          <p:spPr>
            <a:xfrm>
              <a:off x="4266040" y="1368287"/>
              <a:ext cx="253884" cy="593119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4" name="Google Shape;114;g73ba2940e4_0_360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  <p:sp>
          <p:nvSpPr>
            <p:cNvPr id="115" name="Google Shape;115;g73ba2940e4_0_360"/>
            <p:cNvSpPr/>
            <p:nvPr/>
          </p:nvSpPr>
          <p:spPr>
            <a:xfrm>
              <a:off x="3877348" y="2290728"/>
              <a:ext cx="642683" cy="657851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116" name="Google Shape;116;g73ba2940e4_0_360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avLst/>
              <a:gdLst/>
              <a:ahLst/>
              <a:cxnLst/>
              <a:rect l="l" t="t" r="r" b="b"/>
              <a:pathLst>
                <a:path w="65016" h="46623" extrusionOk="0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117" name="Google Shape;117;g73ba2940e4_0_360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avLst/>
              <a:gdLst/>
              <a:ahLst/>
              <a:cxnLst/>
              <a:rect l="l" t="t" r="r" b="b"/>
              <a:pathLst>
                <a:path w="31954" h="20822" extrusionOk="0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7F2090"/>
            </a:solidFill>
            <a:ln>
              <a:noFill/>
            </a:ln>
          </p:spPr>
        </p:sp>
      </p:grpSp>
      <p:sp>
        <p:nvSpPr>
          <p:cNvPr id="47" name="Google Shape;118;g73ba2940e4_0_360">
            <a:extLst>
              <a:ext uri="{FF2B5EF4-FFF2-40B4-BE49-F238E27FC236}">
                <a16:creationId xmlns:a16="http://schemas.microsoft.com/office/drawing/2014/main" id="{ADE9562F-18AF-9042-9585-09B3EEDFF1F2}"/>
              </a:ext>
            </a:extLst>
          </p:cNvPr>
          <p:cNvSpPr txBox="1"/>
          <p:nvPr/>
        </p:nvSpPr>
        <p:spPr>
          <a:xfrm>
            <a:off x="2220841" y="256680"/>
            <a:ext cx="44406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SzPts val="2400"/>
              <a:buNone/>
              <a:defRPr sz="2400">
                <a:solidFill>
                  <a:srgbClr val="9900FF"/>
                </a:solidFill>
                <a:latin typeface="Muli"/>
                <a:ea typeface="Muli"/>
                <a:cs typeface="Muli"/>
              </a:defRPr>
            </a:lvl1pPr>
          </a:lstStyle>
          <a:p>
            <a:r>
              <a:rPr lang="en-US" dirty="0">
                <a:sym typeface="Muli"/>
              </a:rPr>
              <a:t> The Process (</a:t>
            </a:r>
            <a:r>
              <a:rPr lang="en-US" dirty="0">
                <a:highlight>
                  <a:srgbClr val="00FFFF"/>
                </a:highlight>
                <a:sym typeface="Muli"/>
              </a:rPr>
              <a:t>Next Steps</a:t>
            </a:r>
            <a:r>
              <a:rPr lang="en-US" dirty="0">
                <a:sym typeface="Muli"/>
              </a:rPr>
              <a:t>) 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6D1F6C8-7533-DB4A-8F58-F83F1469A8C8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 descr="A sunset over a beach&#10;&#10;Description automatically generated">
              <a:extLst>
                <a:ext uri="{FF2B5EF4-FFF2-40B4-BE49-F238E27FC236}">
                  <a16:creationId xmlns:a16="http://schemas.microsoft.com/office/drawing/2014/main" id="{B9020BDD-1352-3F49-A7FA-66CE49560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3" name="Picture 2" descr="A group of people sitting at a table&#10;&#10;Description automatically generated">
              <a:extLst>
                <a:ext uri="{FF2B5EF4-FFF2-40B4-BE49-F238E27FC236}">
                  <a16:creationId xmlns:a16="http://schemas.microsoft.com/office/drawing/2014/main" id="{6DD3065A-395E-4E4B-B720-45BBC65C7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729" b="54031"/>
            <a:stretch/>
          </p:blipFill>
          <p:spPr>
            <a:xfrm>
              <a:off x="3732933" y="2364641"/>
              <a:ext cx="1700083" cy="1806060"/>
            </a:xfrm>
            <a:prstGeom prst="rect">
              <a:avLst/>
            </a:prstGeom>
          </p:spPr>
        </p:pic>
      </p:grpSp>
      <p:sp>
        <p:nvSpPr>
          <p:cNvPr id="123" name="Google Shape;123;g73ba2940e4_0_42"/>
          <p:cNvSpPr txBox="1"/>
          <p:nvPr/>
        </p:nvSpPr>
        <p:spPr>
          <a:xfrm>
            <a:off x="376209" y="903321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THANKS</a:t>
            </a:r>
          </a:p>
          <a:p>
            <a:pPr algn="ctr">
              <a:buSzPts val="2400"/>
            </a:pPr>
            <a:endParaRPr lang="en-US"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9036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398833" y="1925634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APPENDIX</a:t>
            </a:r>
          </a:p>
          <a:p>
            <a:pPr algn="ctr">
              <a:buSzPts val="2400"/>
            </a:pPr>
            <a:endParaRPr lang="en-US"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6196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 ACF &amp; PACF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A0B7603-0AC4-0448-972A-CC8DCB93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" y="904672"/>
            <a:ext cx="4359564" cy="348979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306D70-0759-FC4C-91B8-F37D6DFE0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901" y="904671"/>
            <a:ext cx="4359564" cy="34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9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EDA8A0-5AC0-534E-85EE-8DC19DCF0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428" y="2907214"/>
            <a:ext cx="2353257" cy="2228184"/>
          </a:xfrm>
          <a:prstGeom prst="rect">
            <a:avLst/>
          </a:prstGeom>
        </p:spPr>
      </p:pic>
      <p:pic>
        <p:nvPicPr>
          <p:cNvPr id="7" name="Picture 6" descr="A picture containing indoor, monitor, screen, television&#10;&#10;Description automatically generated">
            <a:extLst>
              <a:ext uri="{FF2B5EF4-FFF2-40B4-BE49-F238E27FC236}">
                <a16:creationId xmlns:a16="http://schemas.microsoft.com/office/drawing/2014/main" id="{B3D16C1F-88B5-564E-8CFF-CA9B3A5F3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2071"/>
            <a:ext cx="4663589" cy="51374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B97EFF4-9ABD-A640-9278-EE433C7B0398}"/>
              </a:ext>
            </a:extLst>
          </p:cNvPr>
          <p:cNvGrpSpPr/>
          <p:nvPr/>
        </p:nvGrpSpPr>
        <p:grpSpPr>
          <a:xfrm>
            <a:off x="4663927" y="-2071"/>
            <a:ext cx="4474758" cy="5137468"/>
            <a:chOff x="4663927" y="-2071"/>
            <a:chExt cx="4474758" cy="5137468"/>
          </a:xfrm>
        </p:grpSpPr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A16E6AB-ADC5-354E-985F-2C43D6710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669" r="25885"/>
            <a:stretch/>
          </p:blipFill>
          <p:spPr>
            <a:xfrm>
              <a:off x="4663927" y="8100"/>
              <a:ext cx="2353258" cy="5127297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7EA8C96-999A-B947-9860-9A62ADFA7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669" r="25885"/>
            <a:stretch/>
          </p:blipFill>
          <p:spPr>
            <a:xfrm>
              <a:off x="6785427" y="-2071"/>
              <a:ext cx="2353258" cy="3193574"/>
            </a:xfrm>
            <a:prstGeom prst="rect">
              <a:avLst/>
            </a:prstGeom>
          </p:spPr>
        </p:pic>
      </p:grpSp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0543301-C919-E14A-9DB8-F3897678A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1509" y="357448"/>
            <a:ext cx="4259234" cy="425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1110249" y="192249"/>
            <a:ext cx="659163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9900FF"/>
                </a:solidFill>
                <a:latin typeface="Muli"/>
                <a:ea typeface="Muli"/>
                <a:cs typeface="Muli"/>
                <a:sym typeface="Muli"/>
              </a:rPr>
              <a:t>Beware - Danger Lurks!</a:t>
            </a:r>
            <a:endParaRPr sz="2400" dirty="0">
              <a:solidFill>
                <a:srgbClr val="9900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64;p2">
            <a:extLst>
              <a:ext uri="{FF2B5EF4-FFF2-40B4-BE49-F238E27FC236}">
                <a16:creationId xmlns:a16="http://schemas.microsoft.com/office/drawing/2014/main" id="{50766648-3581-7447-A60E-576CB6307449}"/>
              </a:ext>
            </a:extLst>
          </p:cNvPr>
          <p:cNvSpPr txBox="1"/>
          <p:nvPr/>
        </p:nvSpPr>
        <p:spPr>
          <a:xfrm>
            <a:off x="5939625" y="769578"/>
            <a:ext cx="2766519" cy="40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rPr>
              <a:t>Competing against Machine Learning Trading Algorithms -</a:t>
            </a:r>
            <a:r>
              <a:rPr lang="en-US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‘computational outmatched’</a:t>
            </a: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rPr>
              <a:t>Market Volatility </a:t>
            </a:r>
            <a:r>
              <a:rPr lang="en-US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– ‘Friend’ or ‘Foe’?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8FF8B-756D-F446-BAF3-C15B8E018D40}"/>
              </a:ext>
            </a:extLst>
          </p:cNvPr>
          <p:cNvSpPr txBox="1"/>
          <p:nvPr/>
        </p:nvSpPr>
        <p:spPr>
          <a:xfrm>
            <a:off x="863831" y="4160372"/>
            <a:ext cx="3568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3" tooltip="https://en.wikipedia.org/wiki/Drum_l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" name="Google Shape;64;p2">
            <a:extLst>
              <a:ext uri="{FF2B5EF4-FFF2-40B4-BE49-F238E27FC236}">
                <a16:creationId xmlns:a16="http://schemas.microsoft.com/office/drawing/2014/main" id="{A1234000-6FA6-224D-9364-21060FC12413}"/>
              </a:ext>
            </a:extLst>
          </p:cNvPr>
          <p:cNvSpPr txBox="1"/>
          <p:nvPr/>
        </p:nvSpPr>
        <p:spPr>
          <a:xfrm>
            <a:off x="665018" y="3972149"/>
            <a:ext cx="7813963" cy="838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“in unsettled waters, are wonderful beasts of the ocean to be found” - unknown</a:t>
            </a:r>
          </a:p>
          <a:p>
            <a:pPr marR="0"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marR="0" lvl="0" indent="-1714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 descr="A shark swimming in blue water&#10;&#10;Description automatically generated">
            <a:extLst>
              <a:ext uri="{FF2B5EF4-FFF2-40B4-BE49-F238E27FC236}">
                <a16:creationId xmlns:a16="http://schemas.microsoft.com/office/drawing/2014/main" id="{8E9EF8B6-D076-B643-A1B0-BE69BD7B7B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5546"/>
          <a:stretch/>
        </p:blipFill>
        <p:spPr>
          <a:xfrm>
            <a:off x="863830" y="769578"/>
            <a:ext cx="4923905" cy="33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4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0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Volatility Index (VIX</a:t>
            </a:r>
            <a:r>
              <a:rPr lang="en-US" sz="2400" dirty="0">
                <a:solidFill>
                  <a:srgbClr val="9900FF"/>
                </a:solidFill>
                <a:latin typeface="Muli"/>
                <a:sym typeface="Muli"/>
              </a:rPr>
              <a:t>) aka ‘Fear Gauge’ or ’Fear Index’ 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30" name="Google Shape;64;p2">
            <a:extLst>
              <a:ext uri="{FF2B5EF4-FFF2-40B4-BE49-F238E27FC236}">
                <a16:creationId xmlns:a16="http://schemas.microsoft.com/office/drawing/2014/main" id="{5589D064-B8D5-FB48-A902-6C04562BC60C}"/>
              </a:ext>
            </a:extLst>
          </p:cNvPr>
          <p:cNvSpPr txBox="1"/>
          <p:nvPr/>
        </p:nvSpPr>
        <p:spPr>
          <a:xfrm>
            <a:off x="6001788" y="875697"/>
            <a:ext cx="2808084" cy="111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rPr>
              <a:t>Widely acknowledged as the best indicator of implied future volatility (for over 25 years) 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accent5"/>
              </a:solidFill>
              <a:latin typeface="Muli"/>
              <a:ea typeface="Muli"/>
              <a:cs typeface="Muli"/>
              <a:sym typeface="Muli"/>
            </a:endParaRP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/>
                </a:solidFill>
                <a:latin typeface="Muli"/>
                <a:ea typeface="Muli"/>
                <a:cs typeface="Muli"/>
                <a:sym typeface="Muli"/>
              </a:rPr>
              <a:t>Challenge – CBOE VIX is for most part inscrutable to the retail mom/pop investor  </a:t>
            </a:r>
          </a:p>
          <a:p>
            <a:pPr marR="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Key characteristics</a:t>
            </a:r>
            <a:endParaRPr dirty="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ED2AB2-8F55-6342-AFB0-6613C7C7F038}"/>
              </a:ext>
            </a:extLst>
          </p:cNvPr>
          <p:cNvGrpSpPr/>
          <p:nvPr/>
        </p:nvGrpSpPr>
        <p:grpSpPr>
          <a:xfrm>
            <a:off x="334127" y="681643"/>
            <a:ext cx="5392535" cy="4048298"/>
            <a:chOff x="334127" y="681643"/>
            <a:chExt cx="5392535" cy="4048298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AAF18A1-19AD-4F48-B3DC-2925A269E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127" y="681643"/>
              <a:ext cx="5392535" cy="4048298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894566-ACFE-B944-BE55-514BF74C5F66}"/>
                </a:ext>
              </a:extLst>
            </p:cNvPr>
            <p:cNvSpPr/>
            <p:nvPr/>
          </p:nvSpPr>
          <p:spPr>
            <a:xfrm>
              <a:off x="822959" y="681644"/>
              <a:ext cx="1113905" cy="340822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2FC18590-D5FE-9145-AFBA-D3EAD1780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19129" y="3609434"/>
            <a:ext cx="1237073" cy="1258040"/>
          </a:xfrm>
          <a:prstGeom prst="rect">
            <a:avLst/>
          </a:prstGeom>
        </p:spPr>
      </p:pic>
      <p:pic>
        <p:nvPicPr>
          <p:cNvPr id="9" name="Picture 8" descr="A picture containing little, small, toy, grass&#10;&#10;Description automatically generated">
            <a:extLst>
              <a:ext uri="{FF2B5EF4-FFF2-40B4-BE49-F238E27FC236}">
                <a16:creationId xmlns:a16="http://schemas.microsoft.com/office/drawing/2014/main" id="{801DEB15-F773-1741-91F1-529B58880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28081" y="3691168"/>
            <a:ext cx="1981791" cy="12521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B318DA-3BE4-1245-B870-D2A440C363F8}"/>
              </a:ext>
            </a:extLst>
          </p:cNvPr>
          <p:cNvSpPr txBox="1"/>
          <p:nvPr/>
        </p:nvSpPr>
        <p:spPr>
          <a:xfrm>
            <a:off x="3175000" y="3454400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hlinkClick r:id="rId7" tooltip="https://en.wikipedia.org/wiki/Seesaw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chemeClr val="bg1"/>
                </a:solidFill>
              </a:rPr>
              <a:t> by Unknown Author is licensed under </a:t>
            </a:r>
            <a:r>
              <a:rPr lang="en-US" sz="900" dirty="0">
                <a:solidFill>
                  <a:schemeClr val="bg1"/>
                </a:solidFill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34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Volatility Index (VIX</a:t>
            </a:r>
            <a:r>
              <a:rPr lang="en-US" sz="2400" dirty="0">
                <a:solidFill>
                  <a:srgbClr val="9900FF"/>
                </a:solidFill>
                <a:latin typeface="Muli"/>
                <a:sym typeface="Muli"/>
              </a:rPr>
              <a:t>) aka ‘Fear Gauge’ or ’Fear Index’ 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F6BBCCD9-AE10-5C43-BA85-EC066466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34" y="1118600"/>
            <a:ext cx="8698727" cy="32701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46DB9C-69D8-5D4A-A4F6-C21F9E5E74B6}"/>
              </a:ext>
            </a:extLst>
          </p:cNvPr>
          <p:cNvSpPr/>
          <p:nvPr/>
        </p:nvSpPr>
        <p:spPr>
          <a:xfrm>
            <a:off x="8187674" y="1238504"/>
            <a:ext cx="437149" cy="2581375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0D6AE5-C1AB-CC45-8AB5-D3B8F9AF5D6D}"/>
              </a:ext>
            </a:extLst>
          </p:cNvPr>
          <p:cNvSpPr/>
          <p:nvPr/>
        </p:nvSpPr>
        <p:spPr>
          <a:xfrm>
            <a:off x="7182478" y="2697391"/>
            <a:ext cx="597730" cy="124570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9A9DBE-909C-6C41-9A70-499C2BEAC428}"/>
              </a:ext>
            </a:extLst>
          </p:cNvPr>
          <p:cNvSpPr/>
          <p:nvPr/>
        </p:nvSpPr>
        <p:spPr>
          <a:xfrm>
            <a:off x="6439930" y="2664964"/>
            <a:ext cx="597730" cy="124570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D75B0D-C996-834F-A646-971D7046B10D}"/>
              </a:ext>
            </a:extLst>
          </p:cNvPr>
          <p:cNvSpPr/>
          <p:nvPr/>
        </p:nvSpPr>
        <p:spPr>
          <a:xfrm>
            <a:off x="4734348" y="2622807"/>
            <a:ext cx="597730" cy="1245704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4164E3-6069-F242-8A1A-50571F085BF7}"/>
              </a:ext>
            </a:extLst>
          </p:cNvPr>
          <p:cNvSpPr/>
          <p:nvPr/>
        </p:nvSpPr>
        <p:spPr>
          <a:xfrm>
            <a:off x="1637699" y="2337469"/>
            <a:ext cx="597730" cy="1401339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23;g73ba2940e4_0_42">
            <a:extLst>
              <a:ext uri="{FF2B5EF4-FFF2-40B4-BE49-F238E27FC236}">
                <a16:creationId xmlns:a16="http://schemas.microsoft.com/office/drawing/2014/main" id="{75451938-9FCF-874E-AC5B-597B0FB68594}"/>
              </a:ext>
            </a:extLst>
          </p:cNvPr>
          <p:cNvSpPr txBox="1"/>
          <p:nvPr/>
        </p:nvSpPr>
        <p:spPr>
          <a:xfrm>
            <a:off x="7063833" y="1848066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 Covid-19</a:t>
            </a:r>
            <a:endParaRPr sz="1000" dirty="0">
              <a:solidFill>
                <a:srgbClr val="FF0000"/>
              </a:solidFill>
              <a:latin typeface="Muli"/>
              <a:sym typeface="Muli"/>
            </a:endParaRPr>
          </a:p>
        </p:txBody>
      </p:sp>
      <p:sp>
        <p:nvSpPr>
          <p:cNvPr id="17" name="Google Shape;123;g73ba2940e4_0_42">
            <a:extLst>
              <a:ext uri="{FF2B5EF4-FFF2-40B4-BE49-F238E27FC236}">
                <a16:creationId xmlns:a16="http://schemas.microsoft.com/office/drawing/2014/main" id="{55DA059D-09C2-8E45-AAC6-FB75542B2E55}"/>
              </a:ext>
            </a:extLst>
          </p:cNvPr>
          <p:cNvSpPr txBox="1"/>
          <p:nvPr/>
        </p:nvSpPr>
        <p:spPr>
          <a:xfrm>
            <a:off x="6243467" y="2292296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 Trade War &amp; Iran Crises</a:t>
            </a:r>
            <a:endParaRPr sz="1000" dirty="0">
              <a:solidFill>
                <a:srgbClr val="FF0000"/>
              </a:solidFill>
              <a:latin typeface="Muli"/>
              <a:sym typeface="Muli"/>
            </a:endParaRPr>
          </a:p>
        </p:txBody>
      </p:sp>
      <p:sp>
        <p:nvSpPr>
          <p:cNvPr id="18" name="Google Shape;123;g73ba2940e4_0_42">
            <a:extLst>
              <a:ext uri="{FF2B5EF4-FFF2-40B4-BE49-F238E27FC236}">
                <a16:creationId xmlns:a16="http://schemas.microsoft.com/office/drawing/2014/main" id="{22575ED1-44F2-ED47-98FA-E149BFE4E2BD}"/>
              </a:ext>
            </a:extLst>
          </p:cNvPr>
          <p:cNvSpPr txBox="1"/>
          <p:nvPr/>
        </p:nvSpPr>
        <p:spPr>
          <a:xfrm>
            <a:off x="4265506" y="2201499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 Election Year &amp; Big Tax Cut</a:t>
            </a:r>
            <a:endParaRPr sz="1000" dirty="0">
              <a:solidFill>
                <a:srgbClr val="FF0000"/>
              </a:solidFill>
              <a:latin typeface="Muli"/>
              <a:sym typeface="Muli"/>
            </a:endParaRPr>
          </a:p>
        </p:txBody>
      </p:sp>
      <p:sp>
        <p:nvSpPr>
          <p:cNvPr id="19" name="Google Shape;123;g73ba2940e4_0_42">
            <a:extLst>
              <a:ext uri="{FF2B5EF4-FFF2-40B4-BE49-F238E27FC236}">
                <a16:creationId xmlns:a16="http://schemas.microsoft.com/office/drawing/2014/main" id="{845CDA7B-552C-3D46-9C09-A61855E0CF59}"/>
              </a:ext>
            </a:extLst>
          </p:cNvPr>
          <p:cNvSpPr txBox="1"/>
          <p:nvPr/>
        </p:nvSpPr>
        <p:spPr>
          <a:xfrm>
            <a:off x="1839411" y="2121671"/>
            <a:ext cx="1621369" cy="64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Mid-term election –</a:t>
            </a:r>
          </a:p>
          <a:p>
            <a:pPr algn="ctr">
              <a:buSzPts val="2400"/>
            </a:pPr>
            <a:r>
              <a:rPr lang="en-US" sz="1000" dirty="0">
                <a:solidFill>
                  <a:srgbClr val="FF0000"/>
                </a:solidFill>
                <a:latin typeface="Muli"/>
              </a:rPr>
              <a:t>2012</a:t>
            </a:r>
            <a:endParaRPr sz="1000" dirty="0">
              <a:solidFill>
                <a:srgbClr val="FF0000"/>
              </a:solidFill>
              <a:latin typeface="Muli"/>
              <a:sym typeface="Muli"/>
            </a:endParaRPr>
          </a:p>
        </p:txBody>
      </p:sp>
      <p:sp>
        <p:nvSpPr>
          <p:cNvPr id="20" name="Google Shape;123;g73ba2940e4_0_42">
            <a:extLst>
              <a:ext uri="{FF2B5EF4-FFF2-40B4-BE49-F238E27FC236}">
                <a16:creationId xmlns:a16="http://schemas.microsoft.com/office/drawing/2014/main" id="{6616A380-4B6D-BC43-B7AA-3998E08C0716}"/>
              </a:ext>
            </a:extLst>
          </p:cNvPr>
          <p:cNvSpPr txBox="1"/>
          <p:nvPr/>
        </p:nvSpPr>
        <p:spPr>
          <a:xfrm rot="16200000">
            <a:off x="-578462" y="2337048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Index Value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21" name="Google Shape;123;g73ba2940e4_0_42">
            <a:extLst>
              <a:ext uri="{FF2B5EF4-FFF2-40B4-BE49-F238E27FC236}">
                <a16:creationId xmlns:a16="http://schemas.microsoft.com/office/drawing/2014/main" id="{77874D30-734B-324F-B24B-35C3C5ECFAAC}"/>
              </a:ext>
            </a:extLst>
          </p:cNvPr>
          <p:cNvSpPr txBox="1"/>
          <p:nvPr/>
        </p:nvSpPr>
        <p:spPr>
          <a:xfrm>
            <a:off x="4314272" y="4094793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Year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0A99E1-429D-FD4F-89EA-FE67338F3B6E}"/>
              </a:ext>
            </a:extLst>
          </p:cNvPr>
          <p:cNvGrpSpPr/>
          <p:nvPr/>
        </p:nvGrpSpPr>
        <p:grpSpPr>
          <a:xfrm>
            <a:off x="4374346" y="4211652"/>
            <a:ext cx="839880" cy="177480"/>
            <a:chOff x="4424224" y="3771077"/>
            <a:chExt cx="839880" cy="17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43DF3E-F543-3C4A-B89B-9A1019123022}"/>
                    </a:ext>
                  </a:extLst>
                </p14:cNvPr>
                <p14:cNvContentPartPr/>
                <p14:nvPr/>
              </p14:nvContentPartPr>
              <p14:xfrm>
                <a:off x="4424224" y="3771077"/>
                <a:ext cx="558000" cy="17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43DF3E-F543-3C4A-B89B-9A10191230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5224" y="3762437"/>
                  <a:ext cx="575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5F25A96-3980-934A-B974-587610E389BC}"/>
                    </a:ext>
                  </a:extLst>
                </p14:cNvPr>
                <p14:cNvContentPartPr/>
                <p14:nvPr/>
              </p14:nvContentPartPr>
              <p14:xfrm>
                <a:off x="5263744" y="3934877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5F25A96-3980-934A-B974-587610E389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54744" y="39262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7E175C-A0B9-A246-88D6-C63D9DFB25FC}"/>
                  </a:ext>
                </a:extLst>
              </p14:cNvPr>
              <p14:cNvContentPartPr/>
              <p14:nvPr/>
            </p14:nvContentPartPr>
            <p14:xfrm>
              <a:off x="5959786" y="431641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7E175C-A0B9-A246-88D6-C63D9DFB25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50786" y="430741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1078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, text, sitting, light&#10;&#10;Description automatically generated">
            <a:extLst>
              <a:ext uri="{FF2B5EF4-FFF2-40B4-BE49-F238E27FC236}">
                <a16:creationId xmlns:a16="http://schemas.microsoft.com/office/drawing/2014/main" id="{3D964731-06F0-7A48-B0D0-78FC5385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15" y="696905"/>
            <a:ext cx="7752942" cy="4456322"/>
          </a:xfrm>
          <a:prstGeom prst="rect">
            <a:avLst/>
          </a:prstGeom>
        </p:spPr>
      </p:pic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Verifying Key Changepoints Using Prophet 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46DB9C-69D8-5D4A-A4F6-C21F9E5E74B6}"/>
              </a:ext>
            </a:extLst>
          </p:cNvPr>
          <p:cNvSpPr/>
          <p:nvPr/>
        </p:nvSpPr>
        <p:spPr>
          <a:xfrm>
            <a:off x="7546022" y="859952"/>
            <a:ext cx="563324" cy="2756466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9A9DBE-909C-6C41-9A70-499C2BEAC428}"/>
              </a:ext>
            </a:extLst>
          </p:cNvPr>
          <p:cNvSpPr/>
          <p:nvPr/>
        </p:nvSpPr>
        <p:spPr>
          <a:xfrm>
            <a:off x="6183962" y="2396661"/>
            <a:ext cx="920202" cy="2123875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D75B0D-C996-834F-A646-971D7046B10D}"/>
              </a:ext>
            </a:extLst>
          </p:cNvPr>
          <p:cNvSpPr/>
          <p:nvPr/>
        </p:nvSpPr>
        <p:spPr>
          <a:xfrm>
            <a:off x="4606298" y="2646330"/>
            <a:ext cx="750122" cy="124570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4164E3-6069-F242-8A1A-50571F085BF7}"/>
              </a:ext>
            </a:extLst>
          </p:cNvPr>
          <p:cNvSpPr/>
          <p:nvPr/>
        </p:nvSpPr>
        <p:spPr>
          <a:xfrm>
            <a:off x="1947395" y="2215079"/>
            <a:ext cx="597730" cy="1401339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23;g73ba2940e4_0_42">
            <a:extLst>
              <a:ext uri="{FF2B5EF4-FFF2-40B4-BE49-F238E27FC236}">
                <a16:creationId xmlns:a16="http://schemas.microsoft.com/office/drawing/2014/main" id="{75451938-9FCF-874E-AC5B-597B0FB68594}"/>
              </a:ext>
            </a:extLst>
          </p:cNvPr>
          <p:cNvSpPr txBox="1"/>
          <p:nvPr/>
        </p:nvSpPr>
        <p:spPr>
          <a:xfrm>
            <a:off x="6391034" y="1424117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Covid-19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17" name="Google Shape;123;g73ba2940e4_0_42">
            <a:extLst>
              <a:ext uri="{FF2B5EF4-FFF2-40B4-BE49-F238E27FC236}">
                <a16:creationId xmlns:a16="http://schemas.microsoft.com/office/drawing/2014/main" id="{55DA059D-09C2-8E45-AAC6-FB75542B2E55}"/>
              </a:ext>
            </a:extLst>
          </p:cNvPr>
          <p:cNvSpPr txBox="1"/>
          <p:nvPr/>
        </p:nvSpPr>
        <p:spPr>
          <a:xfrm>
            <a:off x="5508968" y="2021352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Trade War &amp; Iran Crises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18" name="Google Shape;123;g73ba2940e4_0_42">
            <a:extLst>
              <a:ext uri="{FF2B5EF4-FFF2-40B4-BE49-F238E27FC236}">
                <a16:creationId xmlns:a16="http://schemas.microsoft.com/office/drawing/2014/main" id="{22575ED1-44F2-ED47-98FA-E149BFE4E2BD}"/>
              </a:ext>
            </a:extLst>
          </p:cNvPr>
          <p:cNvSpPr txBox="1"/>
          <p:nvPr/>
        </p:nvSpPr>
        <p:spPr>
          <a:xfrm>
            <a:off x="3999501" y="2273442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Election Year &amp; Big Tax Cut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19" name="Google Shape;123;g73ba2940e4_0_42">
            <a:extLst>
              <a:ext uri="{FF2B5EF4-FFF2-40B4-BE49-F238E27FC236}">
                <a16:creationId xmlns:a16="http://schemas.microsoft.com/office/drawing/2014/main" id="{845CDA7B-552C-3D46-9C09-A61855E0CF59}"/>
              </a:ext>
            </a:extLst>
          </p:cNvPr>
          <p:cNvSpPr txBox="1"/>
          <p:nvPr/>
        </p:nvSpPr>
        <p:spPr>
          <a:xfrm>
            <a:off x="1475614" y="1678233"/>
            <a:ext cx="1621369" cy="644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Mid-term election –</a:t>
            </a:r>
          </a:p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2012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20" name="Google Shape;123;g73ba2940e4_0_42">
            <a:extLst>
              <a:ext uri="{FF2B5EF4-FFF2-40B4-BE49-F238E27FC236}">
                <a16:creationId xmlns:a16="http://schemas.microsoft.com/office/drawing/2014/main" id="{C1B36993-57A0-4848-B50C-B469AA380606}"/>
              </a:ext>
            </a:extLst>
          </p:cNvPr>
          <p:cNvSpPr txBox="1"/>
          <p:nvPr/>
        </p:nvSpPr>
        <p:spPr>
          <a:xfrm>
            <a:off x="3856932" y="4836434"/>
            <a:ext cx="1621369" cy="3113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 Year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p:sp>
        <p:nvSpPr>
          <p:cNvPr id="21" name="Google Shape;123;g73ba2940e4_0_42">
            <a:extLst>
              <a:ext uri="{FF2B5EF4-FFF2-40B4-BE49-F238E27FC236}">
                <a16:creationId xmlns:a16="http://schemas.microsoft.com/office/drawing/2014/main" id="{A34A3F9B-DC62-5D4B-A24E-773A9BD0D2D2}"/>
              </a:ext>
            </a:extLst>
          </p:cNvPr>
          <p:cNvSpPr txBox="1"/>
          <p:nvPr/>
        </p:nvSpPr>
        <p:spPr>
          <a:xfrm rot="16200000">
            <a:off x="-375769" y="3060964"/>
            <a:ext cx="1621369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Muli"/>
              </a:rPr>
              <a:t>Index Value</a:t>
            </a:r>
            <a:endParaRPr sz="1000" dirty="0">
              <a:solidFill>
                <a:schemeClr val="accent5">
                  <a:lumMod val="50000"/>
                </a:schemeClr>
              </a:solidFill>
              <a:latin typeface="Muli"/>
              <a:sym typeface="Mul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1C30BAA-F381-BD4B-A6AF-DA9DEB4B5C44}"/>
                  </a:ext>
                </a:extLst>
              </p14:cNvPr>
              <p14:cNvContentPartPr/>
              <p14:nvPr/>
            </p14:nvContentPartPr>
            <p14:xfrm>
              <a:off x="386530" y="2751623"/>
              <a:ext cx="531720" cy="214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1C30BAA-F381-BD4B-A6AF-DA9DEB4B5C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530" y="2742638"/>
                <a:ext cx="549360" cy="232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99BFB1B-94C5-7B4D-9043-2F4E6ACCE43F}"/>
                  </a:ext>
                </a:extLst>
              </p14:cNvPr>
              <p14:cNvContentPartPr/>
              <p14:nvPr/>
            </p14:nvContentPartPr>
            <p14:xfrm>
              <a:off x="697210" y="2758103"/>
              <a:ext cx="88200" cy="105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99BFB1B-94C5-7B4D-9043-2F4E6ACCE4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8210" y="2749103"/>
                <a:ext cx="105840" cy="1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834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How Frequently Do Investors Panic!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22" name="Google Shape;123;g73ba2940e4_0_42">
            <a:extLst>
              <a:ext uri="{FF2B5EF4-FFF2-40B4-BE49-F238E27FC236}">
                <a16:creationId xmlns:a16="http://schemas.microsoft.com/office/drawing/2014/main" id="{8095905E-E10D-914D-ABD0-C64AFCD4319B}"/>
              </a:ext>
            </a:extLst>
          </p:cNvPr>
          <p:cNvSpPr txBox="1"/>
          <p:nvPr/>
        </p:nvSpPr>
        <p:spPr>
          <a:xfrm>
            <a:off x="1205101" y="4397993"/>
            <a:ext cx="8391581" cy="78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  <a:latin typeface="Muli"/>
                <a:ea typeface="Muli"/>
                <a:cs typeface="Muli"/>
              </a:defRPr>
            </a:lvl1pPr>
          </a:lstStyle>
          <a:p>
            <a:pPr marL="0" indent="0">
              <a:buNone/>
            </a:pPr>
            <a:r>
              <a:rPr lang="en-US" dirty="0"/>
              <a:t>Thank-fully Institutional investors seem to be level-headed for most part of the decade!</a:t>
            </a:r>
            <a:endParaRPr dirty="0">
              <a:sym typeface="Muli"/>
            </a:endParaRPr>
          </a:p>
        </p:txBody>
      </p:sp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36F863F9-AA15-E142-AE8E-0129763F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938" y="1436374"/>
            <a:ext cx="4521432" cy="29080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1B3C9BC-B64C-544D-B08A-B02C5B49FF52}"/>
              </a:ext>
            </a:extLst>
          </p:cNvPr>
          <p:cNvGrpSpPr/>
          <p:nvPr/>
        </p:nvGrpSpPr>
        <p:grpSpPr>
          <a:xfrm>
            <a:off x="39629" y="960044"/>
            <a:ext cx="4678733" cy="3580057"/>
            <a:chOff x="39629" y="960044"/>
            <a:chExt cx="4678733" cy="3580057"/>
          </a:xfrm>
        </p:grpSpPr>
        <p:sp>
          <p:nvSpPr>
            <p:cNvPr id="21" name="Google Shape;123;g73ba2940e4_0_42">
              <a:extLst>
                <a:ext uri="{FF2B5EF4-FFF2-40B4-BE49-F238E27FC236}">
                  <a16:creationId xmlns:a16="http://schemas.microsoft.com/office/drawing/2014/main" id="{F9275099-80BB-BC4B-8316-3CC0B2629DB5}"/>
                </a:ext>
              </a:extLst>
            </p:cNvPr>
            <p:cNvSpPr txBox="1"/>
            <p:nvPr/>
          </p:nvSpPr>
          <p:spPr>
            <a:xfrm rot="16200000">
              <a:off x="-615401" y="2536476"/>
              <a:ext cx="1621369" cy="311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buSzPts val="2400"/>
              </a:pPr>
              <a:r>
                <a:rPr lang="en-US" sz="1000" dirty="0">
                  <a:solidFill>
                    <a:schemeClr val="accent5">
                      <a:lumMod val="50000"/>
                    </a:schemeClr>
                  </a:solidFill>
                  <a:latin typeface="Muli"/>
                </a:rPr>
                <a:t>Number of Observations</a:t>
              </a:r>
              <a:endParaRPr sz="1000" dirty="0">
                <a:solidFill>
                  <a:schemeClr val="accent5">
                    <a:lumMod val="50000"/>
                  </a:schemeClr>
                </a:solidFill>
                <a:latin typeface="Muli"/>
                <a:sym typeface="Muli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5790831-F804-394A-ADB8-0FD3FABF3A60}"/>
                </a:ext>
              </a:extLst>
            </p:cNvPr>
            <p:cNvGrpSpPr/>
            <p:nvPr/>
          </p:nvGrpSpPr>
          <p:grpSpPr>
            <a:xfrm>
              <a:off x="262636" y="960044"/>
              <a:ext cx="4455726" cy="3580057"/>
              <a:chOff x="262636" y="960044"/>
              <a:chExt cx="4455726" cy="358005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B4C7192F-EC95-7946-83A9-A495C945098C}"/>
                  </a:ext>
                </a:extLst>
              </p:cNvPr>
              <p:cNvGrpSpPr/>
              <p:nvPr/>
            </p:nvGrpSpPr>
            <p:grpSpPr>
              <a:xfrm>
                <a:off x="262636" y="1265888"/>
                <a:ext cx="4455726" cy="3274213"/>
                <a:chOff x="262636" y="1265889"/>
                <a:chExt cx="4455726" cy="2928404"/>
              </a:xfrm>
            </p:grpSpPr>
            <p:pic>
              <p:nvPicPr>
                <p:cNvPr id="3" name="Picture 2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E386F0C5-67A8-A045-8E4A-CD43E0839E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2636" y="1265889"/>
                  <a:ext cx="4455726" cy="2751632"/>
                </a:xfrm>
                <a:prstGeom prst="rect">
                  <a:avLst/>
                </a:prstGeom>
              </p:spPr>
            </p:pic>
            <p:sp>
              <p:nvSpPr>
                <p:cNvPr id="20" name="Google Shape;123;g73ba2940e4_0_42">
                  <a:extLst>
                    <a:ext uri="{FF2B5EF4-FFF2-40B4-BE49-F238E27FC236}">
                      <a16:creationId xmlns:a16="http://schemas.microsoft.com/office/drawing/2014/main" id="{278D6FCA-0F7C-D74B-9054-4683705CD2B7}"/>
                    </a:ext>
                  </a:extLst>
                </p:cNvPr>
                <p:cNvSpPr txBox="1"/>
                <p:nvPr/>
              </p:nvSpPr>
              <p:spPr>
                <a:xfrm>
                  <a:off x="2127295" y="3882984"/>
                  <a:ext cx="1621369" cy="31130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algn="ctr">
                    <a:buSzPts val="2400"/>
                  </a:pPr>
                  <a:r>
                    <a:rPr lang="en-US" sz="1000" dirty="0">
                      <a:solidFill>
                        <a:schemeClr val="accent5">
                          <a:lumMod val="50000"/>
                        </a:schemeClr>
                      </a:solidFill>
                      <a:latin typeface="Muli"/>
                    </a:rPr>
                    <a:t>Index Value</a:t>
                  </a:r>
                  <a:endParaRPr sz="1000" dirty="0">
                    <a:solidFill>
                      <a:schemeClr val="accent5">
                        <a:lumMod val="50000"/>
                      </a:schemeClr>
                    </a:solidFill>
                    <a:latin typeface="Muli"/>
                    <a:sym typeface="Muli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B0B49AD-9E4B-C24A-9753-98282B3AD87A}"/>
                    </a:ext>
                  </a:extLst>
                </p:cNvPr>
                <p:cNvSpPr/>
                <p:nvPr/>
              </p:nvSpPr>
              <p:spPr>
                <a:xfrm>
                  <a:off x="565265" y="1446415"/>
                  <a:ext cx="565266" cy="2377440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A97EC19-EC6A-724B-BE3A-D25F985BA673}"/>
                    </a:ext>
                  </a:extLst>
                </p:cNvPr>
                <p:cNvSpPr/>
                <p:nvPr/>
              </p:nvSpPr>
              <p:spPr>
                <a:xfrm>
                  <a:off x="1166545" y="1449182"/>
                  <a:ext cx="720444" cy="237744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CA04050-0163-324E-9E35-C59B39809218}"/>
                    </a:ext>
                  </a:extLst>
                </p:cNvPr>
                <p:cNvSpPr/>
                <p:nvPr/>
              </p:nvSpPr>
              <p:spPr>
                <a:xfrm>
                  <a:off x="1901435" y="1452985"/>
                  <a:ext cx="2753691" cy="2377440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i="1" dirty="0"/>
                </a:p>
              </p:txBody>
            </p:sp>
          </p:grp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BEE9542-A36A-7340-A526-98605A3BDD30}"/>
                  </a:ext>
                </a:extLst>
              </p:cNvPr>
              <p:cNvSpPr/>
              <p:nvPr/>
            </p:nvSpPr>
            <p:spPr>
              <a:xfrm>
                <a:off x="418290" y="960044"/>
                <a:ext cx="786811" cy="608983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60%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7F51098-7FC8-7B4C-A14B-1C6045E13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7927" y="1014487"/>
                <a:ext cx="0" cy="33835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93EFCAD-1FD6-E745-A2B6-79DAB4746781}"/>
              </a:ext>
            </a:extLst>
          </p:cNvPr>
          <p:cNvSpPr/>
          <p:nvPr/>
        </p:nvSpPr>
        <p:spPr>
          <a:xfrm>
            <a:off x="262636" y="853483"/>
            <a:ext cx="1709005" cy="608983"/>
          </a:xfrm>
          <a:prstGeom prst="ellipse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     ~85%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003E89-88B5-4149-93A8-FB24F21BA7BF}"/>
              </a:ext>
            </a:extLst>
          </p:cNvPr>
          <p:cNvGrpSpPr/>
          <p:nvPr/>
        </p:nvGrpSpPr>
        <p:grpSpPr>
          <a:xfrm>
            <a:off x="6517758" y="1569027"/>
            <a:ext cx="2391237" cy="2311857"/>
            <a:chOff x="6517758" y="1569027"/>
            <a:chExt cx="2391237" cy="2311857"/>
          </a:xfrm>
        </p:grpSpPr>
        <p:pic>
          <p:nvPicPr>
            <p:cNvPr id="17" name="Picture 16" descr="A screenshot of a map&#10;&#10;Description automatically generated">
              <a:extLst>
                <a:ext uri="{FF2B5EF4-FFF2-40B4-BE49-F238E27FC236}">
                  <a16:creationId xmlns:a16="http://schemas.microsoft.com/office/drawing/2014/main" id="{458B79E4-C6E5-BA44-AE91-ABEC3373E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7749" y="1569027"/>
              <a:ext cx="2171246" cy="1569026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9DA7F4E-FAF2-7C43-BAF2-18FB68D31144}"/>
                </a:ext>
              </a:extLst>
            </p:cNvPr>
            <p:cNvCxnSpPr/>
            <p:nvPr/>
          </p:nvCxnSpPr>
          <p:spPr>
            <a:xfrm flipH="1">
              <a:off x="6517758" y="3136605"/>
              <a:ext cx="1305614" cy="744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E20F89C-866D-3344-9FF3-8D6F95FA599C}"/>
                  </a:ext>
                </a:extLst>
              </p14:cNvPr>
              <p14:cNvContentPartPr/>
              <p14:nvPr/>
            </p14:nvContentPartPr>
            <p14:xfrm>
              <a:off x="5118731" y="3995749"/>
              <a:ext cx="827280" cy="87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E20F89C-866D-3344-9FF3-8D6F95FA59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4731" y="3887749"/>
                <a:ext cx="9349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FA30402-F9C1-2B4E-AB37-88F3ADBD8720}"/>
                  </a:ext>
                </a:extLst>
              </p14:cNvPr>
              <p14:cNvContentPartPr/>
              <p14:nvPr/>
            </p14:nvContentPartPr>
            <p14:xfrm>
              <a:off x="6442091" y="3952189"/>
              <a:ext cx="1158120" cy="131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FA30402-F9C1-2B4E-AB37-88F3ADBD87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88091" y="3844549"/>
                <a:ext cx="1265760" cy="3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371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2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holding a flower&#10;&#10;Description automatically generated">
            <a:extLst>
              <a:ext uri="{FF2B5EF4-FFF2-40B4-BE49-F238E27FC236}">
                <a16:creationId xmlns:a16="http://schemas.microsoft.com/office/drawing/2014/main" id="{6C567BF1-BB3D-5A45-973D-C3AD184A3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17" t="145" r="-81" b="-659"/>
          <a:stretch/>
        </p:blipFill>
        <p:spPr>
          <a:xfrm>
            <a:off x="5594413" y="842334"/>
            <a:ext cx="3496545" cy="3805012"/>
          </a:xfrm>
          <a:prstGeom prst="rect">
            <a:avLst/>
          </a:prstGeom>
        </p:spPr>
      </p:pic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Famous Last Words!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25" name="Google Shape;123;g73ba2940e4_0_42">
            <a:extLst>
              <a:ext uri="{FF2B5EF4-FFF2-40B4-BE49-F238E27FC236}">
                <a16:creationId xmlns:a16="http://schemas.microsoft.com/office/drawing/2014/main" id="{B0FE3A13-BBCE-754C-BF20-B9E313925FC7}"/>
              </a:ext>
            </a:extLst>
          </p:cNvPr>
          <p:cNvSpPr txBox="1"/>
          <p:nvPr/>
        </p:nvSpPr>
        <p:spPr>
          <a:xfrm>
            <a:off x="418290" y="4483373"/>
            <a:ext cx="8504781" cy="48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  <a:latin typeface="Muli"/>
                <a:ea typeface="Muli"/>
                <a:cs typeface="Muli"/>
              </a:defRPr>
            </a:lvl1pPr>
          </a:lstStyle>
          <a:p>
            <a:pPr marL="0" indent="0">
              <a:buNone/>
            </a:pPr>
            <a:r>
              <a:rPr lang="en-US" dirty="0">
                <a:sym typeface="Muli"/>
              </a:rPr>
              <a:t>Rest assured that </a:t>
            </a:r>
            <a:r>
              <a:rPr lang="en-US" dirty="0">
                <a:solidFill>
                  <a:srgbClr val="FF0000"/>
                </a:solidFill>
                <a:sym typeface="Muli"/>
              </a:rPr>
              <a:t>election-induced volatility </a:t>
            </a:r>
            <a:r>
              <a:rPr lang="en-US" dirty="0">
                <a:sym typeface="Muli"/>
              </a:rPr>
              <a:t>is coming!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44AAE8E-96DA-4742-8739-14B3B41B5F12}"/>
              </a:ext>
            </a:extLst>
          </p:cNvPr>
          <p:cNvGrpSpPr/>
          <p:nvPr/>
        </p:nvGrpSpPr>
        <p:grpSpPr>
          <a:xfrm>
            <a:off x="261258" y="916519"/>
            <a:ext cx="5656218" cy="2412502"/>
            <a:chOff x="261258" y="916519"/>
            <a:chExt cx="5656218" cy="2412502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7247800-FA42-5148-A1E8-CC445334E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9482"/>
            <a:stretch/>
          </p:blipFill>
          <p:spPr>
            <a:xfrm>
              <a:off x="261258" y="916519"/>
              <a:ext cx="5656218" cy="2412502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36D4B3D-B859-B749-AAFD-6264C8CE6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8235" y="2315043"/>
              <a:ext cx="2181497" cy="6139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CCA08A3-EC35-4742-AF8D-48A90476CB6A}"/>
                </a:ext>
              </a:extLst>
            </p:cNvPr>
            <p:cNvCxnSpPr/>
            <p:nvPr/>
          </p:nvCxnSpPr>
          <p:spPr>
            <a:xfrm>
              <a:off x="846909" y="2338842"/>
              <a:ext cx="2481943" cy="48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F308AFA-3050-5148-A417-31E7FAE7DF9A}"/>
                </a:ext>
              </a:extLst>
            </p:cNvPr>
            <p:cNvCxnSpPr>
              <a:cxnSpLocks/>
            </p:cNvCxnSpPr>
            <p:nvPr/>
          </p:nvCxnSpPr>
          <p:spPr>
            <a:xfrm>
              <a:off x="620486" y="1579418"/>
              <a:ext cx="5223361" cy="0"/>
            </a:xfrm>
            <a:prstGeom prst="line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Google Shape;123;g73ba2940e4_0_42">
              <a:extLst>
                <a:ext uri="{FF2B5EF4-FFF2-40B4-BE49-F238E27FC236}">
                  <a16:creationId xmlns:a16="http://schemas.microsoft.com/office/drawing/2014/main" id="{7371FA44-9903-AF43-BC35-678863869C55}"/>
                </a:ext>
              </a:extLst>
            </p:cNvPr>
            <p:cNvSpPr txBox="1"/>
            <p:nvPr/>
          </p:nvSpPr>
          <p:spPr>
            <a:xfrm>
              <a:off x="1853739" y="2109449"/>
              <a:ext cx="689956" cy="67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>
                  <a:solidFill>
                    <a:schemeClr val="accent5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pPr marL="0" indent="0">
                <a:buNone/>
              </a:pPr>
              <a:r>
                <a:rPr lang="en-US" dirty="0">
                  <a:sym typeface="Muli"/>
                </a:rPr>
                <a:t>44th</a:t>
              </a:r>
              <a:endParaRPr dirty="0">
                <a:sym typeface="Muli"/>
              </a:endParaRPr>
            </a:p>
          </p:txBody>
        </p:sp>
        <p:sp>
          <p:nvSpPr>
            <p:cNvPr id="20" name="Google Shape;123;g73ba2940e4_0_42">
              <a:extLst>
                <a:ext uri="{FF2B5EF4-FFF2-40B4-BE49-F238E27FC236}">
                  <a16:creationId xmlns:a16="http://schemas.microsoft.com/office/drawing/2014/main" id="{9561D89A-CCA3-604D-B2B5-7AAA324F2514}"/>
                </a:ext>
              </a:extLst>
            </p:cNvPr>
            <p:cNvSpPr txBox="1"/>
            <p:nvPr/>
          </p:nvSpPr>
          <p:spPr>
            <a:xfrm>
              <a:off x="4544588" y="2150173"/>
              <a:ext cx="689956" cy="67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>
                  <a:solidFill>
                    <a:schemeClr val="accent5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pPr marL="0" indent="0">
                <a:buNone/>
              </a:pPr>
              <a:r>
                <a:rPr lang="en-US" dirty="0">
                  <a:solidFill>
                    <a:schemeClr val="accent1"/>
                  </a:solidFill>
                  <a:sym typeface="Muli"/>
                </a:rPr>
                <a:t>45th</a:t>
              </a:r>
              <a:endParaRPr dirty="0">
                <a:solidFill>
                  <a:schemeClr val="accent1"/>
                </a:solidFill>
                <a:sym typeface="Mul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6015F1-C960-7D42-A0F1-06348808A4C2}"/>
              </a:ext>
            </a:extLst>
          </p:cNvPr>
          <p:cNvGrpSpPr/>
          <p:nvPr/>
        </p:nvGrpSpPr>
        <p:grpSpPr>
          <a:xfrm>
            <a:off x="236319" y="3416011"/>
            <a:ext cx="5715594" cy="1106640"/>
            <a:chOff x="236319" y="3416011"/>
            <a:chExt cx="5715594" cy="1106640"/>
          </a:xfrm>
        </p:grpSpPr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30FF680-C883-3B49-BDF2-2B39B618C4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4308"/>
            <a:stretch/>
          </p:blipFill>
          <p:spPr>
            <a:xfrm>
              <a:off x="236319" y="3416011"/>
              <a:ext cx="5715594" cy="1034659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91816F-CAD8-E84D-9EBD-177640F98FCA}"/>
                </a:ext>
              </a:extLst>
            </p:cNvPr>
            <p:cNvSpPr/>
            <p:nvPr/>
          </p:nvSpPr>
          <p:spPr>
            <a:xfrm>
              <a:off x="3102080" y="3449265"/>
              <a:ext cx="491440" cy="48771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6BDB64-5209-3744-9591-4AFBAA4C19F4}"/>
                </a:ext>
              </a:extLst>
            </p:cNvPr>
            <p:cNvSpPr/>
            <p:nvPr/>
          </p:nvSpPr>
          <p:spPr>
            <a:xfrm>
              <a:off x="4810146" y="3601665"/>
              <a:ext cx="491440" cy="48771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0AAB77-473C-024D-A8DF-415CF1B33BA4}"/>
                </a:ext>
              </a:extLst>
            </p:cNvPr>
            <p:cNvSpPr/>
            <p:nvPr/>
          </p:nvSpPr>
          <p:spPr>
            <a:xfrm>
              <a:off x="5426036" y="4034933"/>
              <a:ext cx="491440" cy="48771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07085C-10ED-E944-9D14-C5B3E3FAE167}"/>
                </a:ext>
              </a:extLst>
            </p:cNvPr>
            <p:cNvSpPr/>
            <p:nvPr/>
          </p:nvSpPr>
          <p:spPr>
            <a:xfrm>
              <a:off x="872687" y="3421549"/>
              <a:ext cx="491440" cy="487718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534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3ba2940e4_0_42"/>
          <p:cNvSpPr txBox="1"/>
          <p:nvPr/>
        </p:nvSpPr>
        <p:spPr>
          <a:xfrm>
            <a:off x="418290" y="200200"/>
            <a:ext cx="8391582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2400"/>
            </a:pPr>
            <a:r>
              <a:rPr lang="en-US" sz="2400" dirty="0">
                <a:solidFill>
                  <a:srgbClr val="9900FF"/>
                </a:solidFill>
                <a:latin typeface="Muli"/>
              </a:rPr>
              <a:t> Last of the Famous Last Words!</a:t>
            </a:r>
            <a:endParaRPr sz="2400" dirty="0">
              <a:solidFill>
                <a:srgbClr val="9900FF"/>
              </a:solidFill>
              <a:latin typeface="Muli"/>
              <a:sym typeface="Muli"/>
            </a:endParaRPr>
          </a:p>
        </p:txBody>
      </p:sp>
      <p:sp>
        <p:nvSpPr>
          <p:cNvPr id="25" name="Google Shape;123;g73ba2940e4_0_42">
            <a:extLst>
              <a:ext uri="{FF2B5EF4-FFF2-40B4-BE49-F238E27FC236}">
                <a16:creationId xmlns:a16="http://schemas.microsoft.com/office/drawing/2014/main" id="{B0FE3A13-BBCE-754C-BF20-B9E313925FC7}"/>
              </a:ext>
            </a:extLst>
          </p:cNvPr>
          <p:cNvSpPr txBox="1"/>
          <p:nvPr/>
        </p:nvSpPr>
        <p:spPr>
          <a:xfrm flipH="1">
            <a:off x="6685227" y="962090"/>
            <a:ext cx="2259267" cy="789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accent5"/>
                </a:solidFill>
                <a:latin typeface="Muli"/>
                <a:ea typeface="Muli"/>
                <a:cs typeface="Muli"/>
              </a:defRPr>
            </a:lvl1pPr>
          </a:lstStyle>
          <a:p>
            <a:pPr marL="0" indent="0">
              <a:buNone/>
            </a:pPr>
            <a:r>
              <a:rPr lang="en-US" dirty="0">
                <a:sym typeface="Muli"/>
              </a:rPr>
              <a:t>End of Q1 &amp; Q2 seem to experience more volatility than the latter half of year – </a:t>
            </a:r>
            <a:r>
              <a:rPr lang="en-US" dirty="0">
                <a:solidFill>
                  <a:srgbClr val="FF0000"/>
                </a:solidFill>
                <a:sym typeface="Muli"/>
              </a:rPr>
              <a:t>‘Critical’ </a:t>
            </a:r>
            <a:r>
              <a:rPr lang="en-US" dirty="0">
                <a:solidFill>
                  <a:srgbClr val="0070C0"/>
                </a:solidFill>
                <a:sym typeface="Muli"/>
              </a:rPr>
              <a:t>Q2</a:t>
            </a:r>
            <a:r>
              <a:rPr lang="en-US" dirty="0">
                <a:sym typeface="Muli"/>
              </a:rPr>
              <a:t> is here! Buckle up!!!</a:t>
            </a:r>
          </a:p>
          <a:p>
            <a:endParaRPr lang="en-US" dirty="0">
              <a:sym typeface="Muli"/>
            </a:endParaRPr>
          </a:p>
          <a:p>
            <a:endParaRPr lang="en-US" dirty="0">
              <a:sym typeface="Muli"/>
            </a:endParaRPr>
          </a:p>
          <a:p>
            <a:endParaRPr dirty="0">
              <a:sym typeface="Mul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696FB2-39A7-434B-9690-093DFB7A2808}"/>
              </a:ext>
            </a:extLst>
          </p:cNvPr>
          <p:cNvGrpSpPr/>
          <p:nvPr/>
        </p:nvGrpSpPr>
        <p:grpSpPr>
          <a:xfrm>
            <a:off x="534747" y="859786"/>
            <a:ext cx="5993336" cy="1023378"/>
            <a:chOff x="534747" y="859786"/>
            <a:chExt cx="5993336" cy="1023378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719B9FF-C48F-B341-9A74-3A4E86DE5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49" t="50480" b="24419"/>
            <a:stretch/>
          </p:blipFill>
          <p:spPr>
            <a:xfrm>
              <a:off x="534747" y="883855"/>
              <a:ext cx="5993336" cy="999309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476D15C-35E1-E246-A227-B5CA061A2DF7}"/>
                </a:ext>
              </a:extLst>
            </p:cNvPr>
            <p:cNvCxnSpPr/>
            <p:nvPr/>
          </p:nvCxnSpPr>
          <p:spPr>
            <a:xfrm flipH="1">
              <a:off x="1086001" y="872836"/>
              <a:ext cx="163285" cy="1391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229D6A-B9DE-064D-8181-2FA18F3C1ACA}"/>
                </a:ext>
              </a:extLst>
            </p:cNvPr>
            <p:cNvCxnSpPr/>
            <p:nvPr/>
          </p:nvCxnSpPr>
          <p:spPr>
            <a:xfrm flipH="1">
              <a:off x="1290649" y="1025236"/>
              <a:ext cx="163285" cy="1391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5F28B3-5617-E942-8BAA-C39C42ED6286}"/>
                </a:ext>
              </a:extLst>
            </p:cNvPr>
            <p:cNvCxnSpPr/>
            <p:nvPr/>
          </p:nvCxnSpPr>
          <p:spPr>
            <a:xfrm flipH="1">
              <a:off x="1802274" y="938409"/>
              <a:ext cx="163285" cy="1391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F40E4A9-081F-B149-877E-322AE81CD7FF}"/>
                </a:ext>
              </a:extLst>
            </p:cNvPr>
            <p:cNvCxnSpPr/>
            <p:nvPr/>
          </p:nvCxnSpPr>
          <p:spPr>
            <a:xfrm flipH="1">
              <a:off x="2131027" y="859786"/>
              <a:ext cx="163285" cy="1391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5FD2AE9-9DDF-8440-9459-7AB6233CE347}"/>
              </a:ext>
            </a:extLst>
          </p:cNvPr>
          <p:cNvGrpSpPr/>
          <p:nvPr/>
        </p:nvGrpSpPr>
        <p:grpSpPr>
          <a:xfrm>
            <a:off x="451397" y="1856453"/>
            <a:ext cx="5790210" cy="3191348"/>
            <a:chOff x="451397" y="1856453"/>
            <a:chExt cx="5790210" cy="3191348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0908B0C-C586-5B4A-8021-249AD3A1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397" y="1856453"/>
              <a:ext cx="5790210" cy="319134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F6EA3C-81D7-B541-9C93-8C63E2AD3B0A}"/>
                </a:ext>
              </a:extLst>
            </p:cNvPr>
            <p:cNvSpPr/>
            <p:nvPr/>
          </p:nvSpPr>
          <p:spPr>
            <a:xfrm>
              <a:off x="3508939" y="3034145"/>
              <a:ext cx="1060903" cy="143761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59C3996-2C40-C341-86BB-6FEFDCC6D7D3}"/>
                </a:ext>
              </a:extLst>
            </p:cNvPr>
            <p:cNvSpPr/>
            <p:nvPr/>
          </p:nvSpPr>
          <p:spPr>
            <a:xfrm>
              <a:off x="1740132" y="2069869"/>
              <a:ext cx="1060903" cy="25542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oogle Shape;123;g73ba2940e4_0_42">
              <a:extLst>
                <a:ext uri="{FF2B5EF4-FFF2-40B4-BE49-F238E27FC236}">
                  <a16:creationId xmlns:a16="http://schemas.microsoft.com/office/drawing/2014/main" id="{898DA175-002F-AB48-8D5A-821C3B1D25DA}"/>
                </a:ext>
              </a:extLst>
            </p:cNvPr>
            <p:cNvSpPr txBox="1"/>
            <p:nvPr/>
          </p:nvSpPr>
          <p:spPr>
            <a:xfrm>
              <a:off x="1406335" y="2097924"/>
              <a:ext cx="689956" cy="67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>
                  <a:solidFill>
                    <a:schemeClr val="accent5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pPr marL="0" indent="0">
                <a:buNone/>
              </a:pPr>
              <a:r>
                <a:rPr lang="en-US" dirty="0">
                  <a:solidFill>
                    <a:srgbClr val="FF0000"/>
                  </a:solidFill>
                  <a:sym typeface="Muli"/>
                </a:rPr>
                <a:t>Q1</a:t>
              </a:r>
              <a:endParaRPr dirty="0">
                <a:solidFill>
                  <a:srgbClr val="FF0000"/>
                </a:solidFill>
                <a:sym typeface="Muli"/>
              </a:endParaRPr>
            </a:p>
          </p:txBody>
        </p:sp>
        <p:sp>
          <p:nvSpPr>
            <p:cNvPr id="22" name="Google Shape;123;g73ba2940e4_0_42">
              <a:extLst>
                <a:ext uri="{FF2B5EF4-FFF2-40B4-BE49-F238E27FC236}">
                  <a16:creationId xmlns:a16="http://schemas.microsoft.com/office/drawing/2014/main" id="{50E9E8AA-BEA1-ED46-8182-D66B919A593F}"/>
                </a:ext>
              </a:extLst>
            </p:cNvPr>
            <p:cNvSpPr txBox="1"/>
            <p:nvPr/>
          </p:nvSpPr>
          <p:spPr>
            <a:xfrm>
              <a:off x="3291938" y="2694882"/>
              <a:ext cx="689956" cy="678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>
                  <a:solidFill>
                    <a:schemeClr val="accent5"/>
                  </a:solidFill>
                  <a:latin typeface="Muli"/>
                  <a:ea typeface="Muli"/>
                  <a:cs typeface="Muli"/>
                </a:defRPr>
              </a:lvl1pPr>
            </a:lstStyle>
            <a:p>
              <a:pPr marL="0" indent="0">
                <a:buNone/>
              </a:pPr>
              <a:r>
                <a:rPr lang="en-US" dirty="0">
                  <a:solidFill>
                    <a:srgbClr val="0070C0"/>
                  </a:solidFill>
                  <a:sym typeface="Muli"/>
                </a:rPr>
                <a:t>Q2</a:t>
              </a:r>
              <a:endParaRPr dirty="0">
                <a:solidFill>
                  <a:srgbClr val="0070C0"/>
                </a:solidFill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01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25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</TotalTime>
  <Words>506</Words>
  <Application>Microsoft Macintosh PowerPoint</Application>
  <PresentationFormat>On-screen Show (16:9)</PresentationFormat>
  <Paragraphs>106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Roboto</vt:lpstr>
      <vt:lpstr>Muli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rajeev panwar</cp:lastModifiedBy>
  <cp:revision>89</cp:revision>
  <dcterms:modified xsi:type="dcterms:W3CDTF">2020-07-08T21:09:33Z</dcterms:modified>
</cp:coreProperties>
</file>